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Bobby Jones" panose="020B0604020202020204" charset="0"/>
      <p:regular r:id="rId28"/>
    </p:embeddedFont>
    <p:embeddedFont>
      <p:font typeface="Nunito Bold" pitchFamily="2" charset="0"/>
      <p:regular r:id="rId29"/>
      <p:bold r:id="rId30"/>
    </p:embeddedFont>
    <p:embeddedFont>
      <p:font typeface="Nunito Ultra-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BAC0F6-7F53-BAA9-C2B3-C1DD57D560B6}" v="1" dt="2026-07-09T19:15:53.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nry" userId="S::hpenry@harshaautism.com::db19bfbc-10df-4142-b193-a8890ed17634" providerId="AD" clId="Web-{E6BAC0F6-7F53-BAA9-C2B3-C1DD57D560B6}"/>
    <pc:docChg chg="modSld">
      <pc:chgData name="Hannah Penry" userId="S::hpenry@harshaautism.com::db19bfbc-10df-4142-b193-a8890ed17634" providerId="AD" clId="Web-{E6BAC0F6-7F53-BAA9-C2B3-C1DD57D560B6}" dt="2026-07-09T19:15:53.584" v="0" actId="14100"/>
      <pc:docMkLst>
        <pc:docMk/>
      </pc:docMkLst>
      <pc:sldChg chg="modSp">
        <pc:chgData name="Hannah Penry" userId="S::hpenry@harshaautism.com::db19bfbc-10df-4142-b193-a8890ed17634" providerId="AD" clId="Web-{E6BAC0F6-7F53-BAA9-C2B3-C1DD57D560B6}" dt="2026-07-09T19:15:53.584" v="0" actId="14100"/>
        <pc:sldMkLst>
          <pc:docMk/>
          <pc:sldMk cId="0" sldId="256"/>
        </pc:sldMkLst>
        <pc:spChg chg="mod">
          <ac:chgData name="Hannah Penry" userId="S::hpenry@harshaautism.com::db19bfbc-10df-4142-b193-a8890ed17634" providerId="AD" clId="Web-{E6BAC0F6-7F53-BAA9-C2B3-C1DD57D560B6}" dt="2026-07-09T19:15:53.584" v="0" actId="14100"/>
          <ac:spMkLst>
            <pc:docMk/>
            <pc:sldMk cId="0" sldId="256"/>
            <ac:spMk id="9"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4.sv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2.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7.sv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0.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14.svg"/></Relationships>
</file>

<file path=ppt/slides/_rel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4.svg"/><Relationship Id="rId4" Type="http://schemas.openxmlformats.org/officeDocument/2006/relationships/image" Target="../media/image11.svg"/></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34.pn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33.svg"/><Relationship Id="rId4" Type="http://schemas.openxmlformats.org/officeDocument/2006/relationships/image" Target="../media/image4.svg"/></Relationships>
</file>

<file path=ppt/slides/_rels/slide2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7.sv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4.svg"/><Relationship Id="rId4" Type="http://schemas.openxmlformats.org/officeDocument/2006/relationships/image" Target="../media/image3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095536" y="3776780"/>
            <a:ext cx="2692546" cy="2685814"/>
          </a:xfrm>
          <a:custGeom>
            <a:avLst/>
            <a:gdLst/>
            <a:ahLst/>
            <a:cxnLst/>
            <a:rect l="l" t="t" r="r" b="b"/>
            <a:pathLst>
              <a:path w="2692546" h="2685814">
                <a:moveTo>
                  <a:pt x="0" y="0"/>
                </a:moveTo>
                <a:lnTo>
                  <a:pt x="2692545" y="0"/>
                </a:lnTo>
                <a:lnTo>
                  <a:pt x="2692545"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6841" y="-30"/>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6821474" y="82086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199488" y="-124640"/>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6616182" y="8025605"/>
            <a:ext cx="410585" cy="483042"/>
          </a:xfrm>
          <a:custGeom>
            <a:avLst/>
            <a:gdLst/>
            <a:ahLst/>
            <a:cxnLst/>
            <a:rect l="l" t="t" r="r" b="b"/>
            <a:pathLst>
              <a:path w="410585" h="483042">
                <a:moveTo>
                  <a:pt x="0" y="0"/>
                </a:moveTo>
                <a:lnTo>
                  <a:pt x="410585" y="0"/>
                </a:lnTo>
                <a:lnTo>
                  <a:pt x="410585" y="483041"/>
                </a:lnTo>
                <a:lnTo>
                  <a:pt x="0" y="48304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567881" y="975054"/>
            <a:ext cx="9547028" cy="3112055"/>
          </a:xfrm>
          <a:prstGeom prst="rect">
            <a:avLst/>
          </a:prstGeom>
        </p:spPr>
        <p:txBody>
          <a:bodyPr wrap="square" lIns="0" tIns="0" rIns="0" bIns="0" rtlCol="0" anchor="t">
            <a:spAutoFit/>
          </a:bodyPr>
          <a:lstStyle/>
          <a:p>
            <a:pPr algn="ctr"/>
            <a:r>
              <a:rPr lang="en-US" sz="4800" b="1">
                <a:solidFill>
                  <a:schemeClr val="bg1"/>
                </a:solidFill>
                <a:latin typeface="Calibri"/>
                <a:ea typeface="Calibri"/>
                <a:cs typeface="Calibri"/>
              </a:rPr>
              <a:t>Understanding Behavior Plans</a:t>
            </a:r>
          </a:p>
          <a:p>
            <a:pPr>
              <a:lnSpc>
                <a:spcPts val="9186"/>
              </a:lnSpc>
            </a:pPr>
            <a:endParaRPr lang="en-US" sz="9050" dirty="0">
              <a:solidFill>
                <a:srgbClr val="FFFBEF"/>
              </a:solidFill>
              <a:latin typeface="Bobby Jones"/>
              <a:ea typeface="Bobby Jones"/>
              <a:cs typeface="Bobby Jones"/>
            </a:endParaRPr>
          </a:p>
          <a:p>
            <a:pPr marL="0" lvl="0" indent="0" algn="l">
              <a:lnSpc>
                <a:spcPts val="9186"/>
              </a:lnSpc>
            </a:pPr>
            <a:r>
              <a:rPr lang="en-US" sz="9050">
                <a:solidFill>
                  <a:srgbClr val="FFFBEF"/>
                </a:solidFill>
                <a:latin typeface="Bobby Jones"/>
                <a:ea typeface="Bobby Jones"/>
                <a:cs typeface="Bobby Jones"/>
                <a:sym typeface="Bobby Jones"/>
              </a:rPr>
              <a:t>UNDERSTANDING</a:t>
            </a:r>
            <a:endParaRPr lang="en-US"/>
          </a:p>
        </p:txBody>
      </p:sp>
      <p:sp>
        <p:nvSpPr>
          <p:cNvPr id="10" name="TextBox 10"/>
          <p:cNvSpPr txBox="1"/>
          <p:nvPr/>
        </p:nvSpPr>
        <p:spPr>
          <a:xfrm>
            <a:off x="885367" y="4090074"/>
            <a:ext cx="7345357" cy="1029613"/>
          </a:xfrm>
          <a:prstGeom prst="rect">
            <a:avLst/>
          </a:prstGeom>
        </p:spPr>
        <p:txBody>
          <a:bodyPr lIns="0" tIns="0" rIns="0" bIns="0" rtlCol="0" anchor="t">
            <a:spAutoFit/>
          </a:bodyPr>
          <a:lstStyle/>
          <a:p>
            <a:pPr marL="0" lvl="0" indent="0" algn="l">
              <a:lnSpc>
                <a:spcPts val="7584"/>
              </a:lnSpc>
            </a:pPr>
            <a:r>
              <a:rPr lang="en-US" sz="7509">
                <a:solidFill>
                  <a:srgbClr val="FFFBEF"/>
                </a:solidFill>
                <a:latin typeface="Bobby Jones"/>
                <a:ea typeface="Bobby Jones"/>
                <a:cs typeface="Bobby Jones"/>
                <a:sym typeface="Bobby Jones"/>
              </a:rPr>
              <a:t>CONSEQUENCES</a:t>
            </a:r>
          </a:p>
        </p:txBody>
      </p:sp>
      <p:sp>
        <p:nvSpPr>
          <p:cNvPr id="11" name="TextBox 11"/>
          <p:cNvSpPr txBox="1"/>
          <p:nvPr/>
        </p:nvSpPr>
        <p:spPr>
          <a:xfrm>
            <a:off x="2943503" y="5195887"/>
            <a:ext cx="7345357" cy="716090"/>
          </a:xfrm>
          <a:prstGeom prst="rect">
            <a:avLst/>
          </a:prstGeom>
        </p:spPr>
        <p:txBody>
          <a:bodyPr lIns="0" tIns="0" rIns="0" bIns="0" rtlCol="0" anchor="t">
            <a:spAutoFit/>
          </a:bodyPr>
          <a:lstStyle/>
          <a:p>
            <a:pPr marL="0" lvl="0" indent="0" algn="l">
              <a:lnSpc>
                <a:spcPts val="5303"/>
              </a:lnSpc>
            </a:pPr>
            <a:r>
              <a:rPr lang="en-US" sz="5250">
                <a:solidFill>
                  <a:srgbClr val="FFFBEF"/>
                </a:solidFill>
                <a:latin typeface="Bobby Jones"/>
                <a:ea typeface="Bobby Jones"/>
                <a:cs typeface="Bobby Jones"/>
                <a:sym typeface="Bobby Jones"/>
              </a:rPr>
              <a:t>IN ABA</a:t>
            </a:r>
          </a:p>
        </p:txBody>
      </p:sp>
      <p:sp>
        <p:nvSpPr>
          <p:cNvPr id="12" name="TextBox 12"/>
          <p:cNvSpPr txBox="1"/>
          <p:nvPr/>
        </p:nvSpPr>
        <p:spPr>
          <a:xfrm>
            <a:off x="1201892" y="7345056"/>
            <a:ext cx="6511795" cy="959899"/>
          </a:xfrm>
          <a:prstGeom prst="rect">
            <a:avLst/>
          </a:prstGeom>
        </p:spPr>
        <p:txBody>
          <a:bodyPr lIns="0" tIns="0" rIns="0" bIns="0" rtlCol="0" anchor="t">
            <a:spAutoFit/>
          </a:bodyPr>
          <a:lstStyle/>
          <a:p>
            <a:pPr marL="0" lvl="0" indent="0" algn="just">
              <a:lnSpc>
                <a:spcPts val="3867"/>
              </a:lnSpc>
            </a:pPr>
            <a:r>
              <a:rPr lang="en-US" sz="3021" b="1" spc="-187">
                <a:solidFill>
                  <a:srgbClr val="000000"/>
                </a:solidFill>
                <a:latin typeface="Nunito Ultra-Bold"/>
                <a:ea typeface="Nunito Ultra-Bold"/>
                <a:cs typeface="Nunito Ultra-Bold"/>
                <a:sym typeface="Nunito Ultra-Bold"/>
              </a:rPr>
              <a:t>Reinforcement, Punishment &amp; </a:t>
            </a:r>
          </a:p>
          <a:p>
            <a:pPr marL="0" lvl="0" indent="0" algn="just">
              <a:lnSpc>
                <a:spcPts val="3867"/>
              </a:lnSpc>
            </a:pPr>
            <a:r>
              <a:rPr lang="en-US" sz="3021" b="1" spc="-187">
                <a:solidFill>
                  <a:srgbClr val="000000"/>
                </a:solidFill>
                <a:latin typeface="Nunito Ultra-Bold"/>
                <a:ea typeface="Nunito Ultra-Bold"/>
                <a:cs typeface="Nunito Ultra-Bold"/>
                <a:sym typeface="Nunito Ultra-Bold"/>
              </a:rPr>
              <a:t>Behavior Change for Parents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8118083" y="3601219"/>
            <a:ext cx="2290391" cy="2352135"/>
          </a:xfrm>
          <a:custGeom>
            <a:avLst/>
            <a:gdLst/>
            <a:ahLst/>
            <a:cxnLst/>
            <a:rect l="l" t="t" r="r" b="b"/>
            <a:pathLst>
              <a:path w="2290391" h="2352135">
                <a:moveTo>
                  <a:pt x="0" y="0"/>
                </a:moveTo>
                <a:lnTo>
                  <a:pt x="2290392" y="0"/>
                </a:lnTo>
                <a:lnTo>
                  <a:pt x="2290392" y="2352135"/>
                </a:lnTo>
                <a:lnTo>
                  <a:pt x="0" y="235213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309054" y="7221071"/>
            <a:ext cx="3533283" cy="3582543"/>
          </a:xfrm>
          <a:custGeom>
            <a:avLst/>
            <a:gdLst/>
            <a:ahLst/>
            <a:cxnLst/>
            <a:rect l="l" t="t" r="r" b="b"/>
            <a:pathLst>
              <a:path w="3533283" h="3582543">
                <a:moveTo>
                  <a:pt x="0" y="0"/>
                </a:moveTo>
                <a:lnTo>
                  <a:pt x="3533283" y="0"/>
                </a:lnTo>
                <a:lnTo>
                  <a:pt x="3533283" y="3582543"/>
                </a:lnTo>
                <a:lnTo>
                  <a:pt x="0" y="3582543"/>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10408475" y="1751089"/>
            <a:ext cx="6303391" cy="6303391"/>
          </a:xfrm>
          <a:custGeom>
            <a:avLst/>
            <a:gdLst/>
            <a:ahLst/>
            <a:cxnLst/>
            <a:rect l="l" t="t" r="r" b="b"/>
            <a:pathLst>
              <a:path w="6303391" h="6303391">
                <a:moveTo>
                  <a:pt x="0" y="0"/>
                </a:moveTo>
                <a:lnTo>
                  <a:pt x="6303391" y="0"/>
                </a:lnTo>
                <a:lnTo>
                  <a:pt x="6303391" y="6303391"/>
                </a:lnTo>
                <a:lnTo>
                  <a:pt x="0" y="6303391"/>
                </a:lnTo>
                <a:lnTo>
                  <a:pt x="0" y="0"/>
                </a:lnTo>
                <a:close/>
              </a:path>
            </a:pathLst>
          </a:custGeom>
          <a:blipFill>
            <a:blip r:embed="rId7"/>
            <a:stretch>
              <a:fillRect/>
            </a:stretch>
          </a:blipFill>
        </p:spPr>
      </p:sp>
      <p:sp>
        <p:nvSpPr>
          <p:cNvPr id="9" name="TextBox 9"/>
          <p:cNvSpPr txBox="1"/>
          <p:nvPr/>
        </p:nvSpPr>
        <p:spPr>
          <a:xfrm>
            <a:off x="1028700" y="2355250"/>
            <a:ext cx="6705950"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WHAT IS A CONSEQUENCE?</a:t>
            </a:r>
          </a:p>
        </p:txBody>
      </p:sp>
      <p:sp>
        <p:nvSpPr>
          <p:cNvPr id="10" name="TextBox 10"/>
          <p:cNvSpPr txBox="1"/>
          <p:nvPr/>
        </p:nvSpPr>
        <p:spPr>
          <a:xfrm>
            <a:off x="1028700" y="4923886"/>
            <a:ext cx="6705950" cy="3868464"/>
          </a:xfrm>
          <a:prstGeom prst="rect">
            <a:avLst/>
          </a:prstGeom>
        </p:spPr>
        <p:txBody>
          <a:bodyPr lIns="0" tIns="0" rIns="0" bIns="0" rtlCol="0" anchor="t">
            <a:spAutoFit/>
          </a:bodyPr>
          <a:lstStyle/>
          <a:p>
            <a:pPr marL="0" lvl="0" indent="0" algn="ctr">
              <a:lnSpc>
                <a:spcPts val="2552"/>
              </a:lnSpc>
              <a:spcBef>
                <a:spcPct val="0"/>
              </a:spcBef>
            </a:pPr>
            <a:r>
              <a:rPr lang="en-US" sz="1823" b="1">
                <a:solidFill>
                  <a:srgbClr val="000000"/>
                </a:solidFill>
                <a:latin typeface="Nunito Bold"/>
                <a:ea typeface="Nunito Bold"/>
                <a:cs typeface="Nunito Bold"/>
                <a:sym typeface="Nunito Bold"/>
              </a:rPr>
              <a:t>A consequence is anything that happens immediately after a behavior. Consequences teach children what behaviors work for them!</a:t>
            </a:r>
          </a:p>
          <a:p>
            <a:pPr marL="0" lvl="0" indent="0" algn="ctr">
              <a:lnSpc>
                <a:spcPts val="2552"/>
              </a:lnSpc>
              <a:spcBef>
                <a:spcPct val="0"/>
              </a:spcBef>
            </a:pPr>
            <a:endParaRPr lang="en-US" sz="1823" b="1">
              <a:solidFill>
                <a:srgbClr val="000000"/>
              </a:solidFill>
              <a:latin typeface="Nunito Bold"/>
              <a:ea typeface="Nunito Bold"/>
              <a:cs typeface="Nunito Bold"/>
              <a:sym typeface="Nunito Bold"/>
            </a:endParaRPr>
          </a:p>
          <a:p>
            <a:pPr marL="0" lvl="0" indent="0" algn="ctr">
              <a:lnSpc>
                <a:spcPts val="2552"/>
              </a:lnSpc>
              <a:spcBef>
                <a:spcPct val="0"/>
              </a:spcBef>
            </a:pPr>
            <a:r>
              <a:rPr lang="en-US" sz="1823" b="1">
                <a:solidFill>
                  <a:srgbClr val="000000"/>
                </a:solidFill>
                <a:latin typeface="Nunito Bold"/>
                <a:ea typeface="Nunito Bold"/>
                <a:cs typeface="Nunito Bold"/>
                <a:sym typeface="Nunito Bold"/>
              </a:rPr>
              <a:t>Toddler examples:</a:t>
            </a:r>
          </a:p>
          <a:p>
            <a:pPr marL="0" lvl="0" indent="0" algn="ctr">
              <a:lnSpc>
                <a:spcPts val="2552"/>
              </a:lnSpc>
              <a:spcBef>
                <a:spcPct val="0"/>
              </a:spcBef>
            </a:pPr>
            <a:r>
              <a:rPr lang="en-US" sz="1823" b="1">
                <a:solidFill>
                  <a:srgbClr val="000000"/>
                </a:solidFill>
                <a:latin typeface="Nunito Bold"/>
                <a:ea typeface="Nunito Bold"/>
                <a:cs typeface="Nunito Bold"/>
                <a:sym typeface="Nunito Bold"/>
              </a:rPr>
              <a:t>• Crying → gets candy</a:t>
            </a:r>
          </a:p>
          <a:p>
            <a:pPr marL="0" lvl="0" indent="0" algn="ctr">
              <a:lnSpc>
                <a:spcPts val="2552"/>
              </a:lnSpc>
              <a:spcBef>
                <a:spcPct val="0"/>
              </a:spcBef>
            </a:pPr>
            <a:r>
              <a:rPr lang="en-US" sz="1823" b="1">
                <a:solidFill>
                  <a:srgbClr val="000000"/>
                </a:solidFill>
                <a:latin typeface="Nunito Bold"/>
                <a:ea typeface="Nunito Bold"/>
                <a:cs typeface="Nunito Bold"/>
                <a:sym typeface="Nunito Bold"/>
              </a:rPr>
              <a:t>• Signing "more" → gets bubbles</a:t>
            </a:r>
          </a:p>
          <a:p>
            <a:pPr marL="0" lvl="0" indent="0" algn="ctr">
              <a:lnSpc>
                <a:spcPts val="2552"/>
              </a:lnSpc>
              <a:spcBef>
                <a:spcPct val="0"/>
              </a:spcBef>
            </a:pPr>
            <a:r>
              <a:rPr lang="en-US" sz="1823" b="1">
                <a:solidFill>
                  <a:srgbClr val="000000"/>
                </a:solidFill>
                <a:latin typeface="Nunito Bold"/>
                <a:ea typeface="Nunito Bold"/>
                <a:cs typeface="Nunito Bold"/>
                <a:sym typeface="Nunito Bold"/>
              </a:rPr>
              <a:t>• Throwing spoon → parent laughs</a:t>
            </a:r>
          </a:p>
          <a:p>
            <a:pPr marL="0" lvl="0" indent="0" algn="ctr">
              <a:lnSpc>
                <a:spcPts val="2552"/>
              </a:lnSpc>
              <a:spcBef>
                <a:spcPct val="0"/>
              </a:spcBef>
            </a:pPr>
            <a:r>
              <a:rPr lang="en-US" sz="1823" b="1">
                <a:solidFill>
                  <a:srgbClr val="000000"/>
                </a:solidFill>
                <a:latin typeface="Nunito Bold"/>
                <a:ea typeface="Nunito Bold"/>
                <a:cs typeface="Nunito Bold"/>
                <a:sym typeface="Nunito Bold"/>
              </a:rPr>
              <a:t>• Biting → cleanup stops</a:t>
            </a:r>
          </a:p>
          <a:p>
            <a:pPr marL="0" lvl="0" indent="0" algn="ctr">
              <a:lnSpc>
                <a:spcPts val="2552"/>
              </a:lnSpc>
              <a:spcBef>
                <a:spcPct val="0"/>
              </a:spcBef>
            </a:pPr>
            <a:endParaRPr lang="en-US" sz="1823" b="1">
              <a:solidFill>
                <a:srgbClr val="000000"/>
              </a:solidFill>
              <a:latin typeface="Nunito Bold"/>
              <a:ea typeface="Nunito Bold"/>
              <a:cs typeface="Nunito Bold"/>
              <a:sym typeface="Nunito Bold"/>
            </a:endParaRPr>
          </a:p>
          <a:p>
            <a:pPr marL="0" lvl="0" indent="0" algn="ctr">
              <a:lnSpc>
                <a:spcPts val="2552"/>
              </a:lnSpc>
              <a:spcBef>
                <a:spcPct val="0"/>
              </a:spcBef>
            </a:pPr>
            <a:r>
              <a:rPr lang="en-US" sz="1823" b="1">
                <a:solidFill>
                  <a:srgbClr val="000000"/>
                </a:solidFill>
                <a:latin typeface="Nunito Bold"/>
                <a:ea typeface="Nunito Bold"/>
                <a:cs typeface="Nunito Bold"/>
                <a:sym typeface="Nunito Bold"/>
              </a:rPr>
              <a:t>Remember: Consequences aren't "good" or "bad" - they simply influence whether behaviors happen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5312048">
            <a:off x="6402154" y="3822840"/>
            <a:ext cx="4535115" cy="2879798"/>
          </a:xfrm>
          <a:custGeom>
            <a:avLst/>
            <a:gdLst/>
            <a:ahLst/>
            <a:cxnLst/>
            <a:rect l="l" t="t" r="r" b="b"/>
            <a:pathLst>
              <a:path w="4535115" h="2879798">
                <a:moveTo>
                  <a:pt x="0" y="0"/>
                </a:moveTo>
                <a:lnTo>
                  <a:pt x="4535115" y="0"/>
                </a:lnTo>
                <a:lnTo>
                  <a:pt x="4535115" y="2879798"/>
                </a:lnTo>
                <a:lnTo>
                  <a:pt x="0" y="28797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165765"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3274708" y="8064476"/>
            <a:ext cx="946942" cy="1114049"/>
          </a:xfrm>
          <a:custGeom>
            <a:avLst/>
            <a:gdLst/>
            <a:ahLst/>
            <a:cxnLst/>
            <a:rect l="l" t="t" r="r" b="b"/>
            <a:pathLst>
              <a:path w="946942" h="1114049">
                <a:moveTo>
                  <a:pt x="0" y="0"/>
                </a:moveTo>
                <a:lnTo>
                  <a:pt x="946941" y="0"/>
                </a:lnTo>
                <a:lnTo>
                  <a:pt x="946941" y="1114050"/>
                </a:lnTo>
                <a:lnTo>
                  <a:pt x="0" y="111405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3894821"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3056822" y="787021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a:off x="1581435" y="3377920"/>
            <a:ext cx="5343896" cy="4114800"/>
          </a:xfrm>
          <a:custGeom>
            <a:avLst/>
            <a:gdLst/>
            <a:ahLst/>
            <a:cxnLst/>
            <a:rect l="l" t="t" r="r" b="b"/>
            <a:pathLst>
              <a:path w="5343896" h="4114800">
                <a:moveTo>
                  <a:pt x="0" y="0"/>
                </a:moveTo>
                <a:lnTo>
                  <a:pt x="5343896" y="0"/>
                </a:lnTo>
                <a:lnTo>
                  <a:pt x="5343896"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9813281" y="2531463"/>
            <a:ext cx="7651910"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REINFORCEMENT VS PUNISHMENT</a:t>
            </a:r>
          </a:p>
        </p:txBody>
      </p:sp>
      <p:sp>
        <p:nvSpPr>
          <p:cNvPr id="11" name="TextBox 11"/>
          <p:cNvSpPr txBox="1"/>
          <p:nvPr/>
        </p:nvSpPr>
        <p:spPr>
          <a:xfrm>
            <a:off x="10222629" y="4762000"/>
            <a:ext cx="7051099" cy="3032016"/>
          </a:xfrm>
          <a:prstGeom prst="rect">
            <a:avLst/>
          </a:prstGeom>
        </p:spPr>
        <p:txBody>
          <a:bodyPr lIns="0" tIns="0" rIns="0" bIns="0" rtlCol="0" anchor="t">
            <a:spAutoFit/>
          </a:bodyPr>
          <a:lstStyle/>
          <a:p>
            <a:pPr marL="0" lvl="0" indent="0" algn="ctr">
              <a:lnSpc>
                <a:spcPts val="2455"/>
              </a:lnSpc>
              <a:spcBef>
                <a:spcPct val="0"/>
              </a:spcBef>
            </a:pPr>
            <a:r>
              <a:rPr lang="en-US" sz="1754" b="1">
                <a:solidFill>
                  <a:srgbClr val="000000"/>
                </a:solidFill>
                <a:latin typeface="Nunito Bold"/>
                <a:ea typeface="Nunito Bold"/>
                <a:cs typeface="Nunito Bold"/>
                <a:sym typeface="Nunito Bold"/>
              </a:rPr>
              <a:t>Reinforcement: Any consequence that increases future behavior.</a:t>
            </a:r>
          </a:p>
          <a:p>
            <a:pPr marL="0" lvl="0" indent="0" algn="ctr">
              <a:lnSpc>
                <a:spcPts val="2455"/>
              </a:lnSpc>
              <a:spcBef>
                <a:spcPct val="0"/>
              </a:spcBef>
            </a:pPr>
            <a:endParaRPr lang="en-US" sz="1754" b="1">
              <a:solidFill>
                <a:srgbClr val="000000"/>
              </a:solidFill>
              <a:latin typeface="Nunito Bold"/>
              <a:ea typeface="Nunito Bold"/>
              <a:cs typeface="Nunito Bold"/>
              <a:sym typeface="Nunito Bold"/>
            </a:endParaRPr>
          </a:p>
          <a:p>
            <a:pPr marL="0" lvl="0" indent="0" algn="ctr">
              <a:lnSpc>
                <a:spcPts val="2455"/>
              </a:lnSpc>
              <a:spcBef>
                <a:spcPct val="0"/>
              </a:spcBef>
            </a:pPr>
            <a:r>
              <a:rPr lang="en-US" sz="1754" b="1">
                <a:solidFill>
                  <a:srgbClr val="000000"/>
                </a:solidFill>
                <a:latin typeface="Nunito Bold"/>
                <a:ea typeface="Nunito Bold"/>
                <a:cs typeface="Nunito Bold"/>
                <a:sym typeface="Nunito Bold"/>
              </a:rPr>
              <a:t>Punishment: Any consequence that decreases future behavior.</a:t>
            </a:r>
          </a:p>
          <a:p>
            <a:pPr marL="0" lvl="0" indent="0" algn="ctr">
              <a:lnSpc>
                <a:spcPts val="2455"/>
              </a:lnSpc>
              <a:spcBef>
                <a:spcPct val="0"/>
              </a:spcBef>
            </a:pPr>
            <a:endParaRPr lang="en-US" sz="1754" b="1">
              <a:solidFill>
                <a:srgbClr val="000000"/>
              </a:solidFill>
              <a:latin typeface="Nunito Bold"/>
              <a:ea typeface="Nunito Bold"/>
              <a:cs typeface="Nunito Bold"/>
              <a:sym typeface="Nunito Bold"/>
            </a:endParaRPr>
          </a:p>
          <a:p>
            <a:pPr marL="0" lvl="0" indent="0" algn="ctr">
              <a:lnSpc>
                <a:spcPts val="2455"/>
              </a:lnSpc>
              <a:spcBef>
                <a:spcPct val="0"/>
              </a:spcBef>
            </a:pPr>
            <a:r>
              <a:rPr lang="en-US" sz="1754" b="1">
                <a:solidFill>
                  <a:srgbClr val="000000"/>
                </a:solidFill>
                <a:latin typeface="Nunito Bold"/>
                <a:ea typeface="Nunito Bold"/>
                <a:cs typeface="Nunito Bold"/>
                <a:sym typeface="Nunito Bold"/>
              </a:rPr>
              <a:t>Remember: These terms describe the effect on behavior, not whether something feels good or bad!</a:t>
            </a:r>
          </a:p>
          <a:p>
            <a:pPr marL="0" lvl="0" indent="0" algn="ctr">
              <a:lnSpc>
                <a:spcPts val="2455"/>
              </a:lnSpc>
              <a:spcBef>
                <a:spcPct val="0"/>
              </a:spcBef>
            </a:pPr>
            <a:endParaRPr lang="en-US" sz="1754" b="1">
              <a:solidFill>
                <a:srgbClr val="000000"/>
              </a:solidFill>
              <a:latin typeface="Nunito Bold"/>
              <a:ea typeface="Nunito Bold"/>
              <a:cs typeface="Nunito Bold"/>
              <a:sym typeface="Nunito Bold"/>
            </a:endParaRPr>
          </a:p>
          <a:p>
            <a:pPr marL="0" lvl="0" indent="0" algn="ctr">
              <a:lnSpc>
                <a:spcPts val="2455"/>
              </a:lnSpc>
              <a:spcBef>
                <a:spcPct val="0"/>
              </a:spcBef>
            </a:pPr>
            <a:r>
              <a:rPr lang="en-US" sz="1754" b="1">
                <a:solidFill>
                  <a:srgbClr val="000000"/>
                </a:solidFill>
                <a:latin typeface="Nunito Bold"/>
                <a:ea typeface="Nunito Bold"/>
                <a:cs typeface="Nunito Bold"/>
                <a:sym typeface="Nunito Bold"/>
              </a:rPr>
              <a:t>Surprising truth: Something unpleasant can actually reinforce behavior, and an intended punishment may not decrease behavior at 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1304247" y="1028700"/>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rot="-10800000">
            <a:off x="6821474" y="8054166"/>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2191209" y="1996664"/>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rot="-10800000">
            <a:off x="6616182" y="7871133"/>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0550829" y="2308520"/>
            <a:ext cx="6577289" cy="6577289"/>
          </a:xfrm>
          <a:custGeom>
            <a:avLst/>
            <a:gdLst/>
            <a:ahLst/>
            <a:cxnLst/>
            <a:rect l="l" t="t" r="r" b="b"/>
            <a:pathLst>
              <a:path w="6577289" h="6577289">
                <a:moveTo>
                  <a:pt x="0" y="0"/>
                </a:moveTo>
                <a:lnTo>
                  <a:pt x="6577289" y="0"/>
                </a:lnTo>
                <a:lnTo>
                  <a:pt x="6577289" y="6577289"/>
                </a:lnTo>
                <a:lnTo>
                  <a:pt x="0" y="6577289"/>
                </a:lnTo>
                <a:lnTo>
                  <a:pt x="0" y="0"/>
                </a:lnTo>
                <a:close/>
              </a:path>
            </a:pathLst>
          </a:custGeom>
          <a:blipFill>
            <a:blip r:embed="rId5"/>
            <a:stretch>
              <a:fillRect/>
            </a:stretch>
          </a:blipFill>
        </p:spPr>
      </p:sp>
      <p:sp>
        <p:nvSpPr>
          <p:cNvPr id="9" name="TextBox 9"/>
          <p:cNvSpPr txBox="1"/>
          <p:nvPr/>
        </p:nvSpPr>
        <p:spPr>
          <a:xfrm>
            <a:off x="1007737" y="3036752"/>
            <a:ext cx="6705950" cy="1635028"/>
          </a:xfrm>
          <a:prstGeom prst="rect">
            <a:avLst/>
          </a:prstGeom>
        </p:spPr>
        <p:txBody>
          <a:bodyPr lIns="0" tIns="0" rIns="0" bIns="0" rtlCol="0" anchor="t">
            <a:spAutoFit/>
          </a:bodyPr>
          <a:lstStyle/>
          <a:p>
            <a:pPr marL="0" lvl="0" indent="0" algn="ctr">
              <a:lnSpc>
                <a:spcPts val="6242"/>
              </a:lnSpc>
            </a:pPr>
            <a:r>
              <a:rPr lang="en-US" sz="6180">
                <a:solidFill>
                  <a:srgbClr val="327EBB"/>
                </a:solidFill>
                <a:latin typeface="Bobby Jones"/>
                <a:ea typeface="Bobby Jones"/>
                <a:cs typeface="Bobby Jones"/>
                <a:sym typeface="Bobby Jones"/>
              </a:rPr>
              <a:t>FOUR MAIN TYPES OF CONSEQUENCES</a:t>
            </a:r>
          </a:p>
        </p:txBody>
      </p:sp>
      <p:sp>
        <p:nvSpPr>
          <p:cNvPr id="10" name="TextBox 10"/>
          <p:cNvSpPr txBox="1"/>
          <p:nvPr/>
        </p:nvSpPr>
        <p:spPr>
          <a:xfrm>
            <a:off x="1007737" y="4963285"/>
            <a:ext cx="6705950" cy="3769310"/>
          </a:xfrm>
          <a:prstGeom prst="rect">
            <a:avLst/>
          </a:prstGeom>
        </p:spPr>
        <p:txBody>
          <a:bodyPr lIns="0" tIns="0" rIns="0" bIns="0" rtlCol="0" anchor="t">
            <a:spAutoFit/>
          </a:bodyPr>
          <a:lstStyle/>
          <a:p>
            <a:pPr marL="0" lvl="0" indent="0" algn="ctr">
              <a:lnSpc>
                <a:spcPts val="2767"/>
              </a:lnSpc>
              <a:spcBef>
                <a:spcPct val="0"/>
              </a:spcBef>
            </a:pPr>
            <a:r>
              <a:rPr lang="en-US" sz="1976" b="1">
                <a:solidFill>
                  <a:srgbClr val="000000"/>
                </a:solidFill>
                <a:latin typeface="Nunito Bold"/>
                <a:ea typeface="Nunito Bold"/>
                <a:cs typeface="Nunito Bold"/>
                <a:sym typeface="Nunito Bold"/>
              </a:rPr>
              <a:t>• Positive Reinforcement: Something added → behavior increases (praise after sharing)</a:t>
            </a:r>
          </a:p>
          <a:p>
            <a:pPr marL="0" lvl="0" indent="0" algn="ctr">
              <a:lnSpc>
                <a:spcPts val="2767"/>
              </a:lnSpc>
              <a:spcBef>
                <a:spcPct val="0"/>
              </a:spcBef>
            </a:pPr>
            <a:endParaRPr lang="en-US" sz="1976" b="1">
              <a:solidFill>
                <a:srgbClr val="000000"/>
              </a:solidFill>
              <a:latin typeface="Nunito Bold"/>
              <a:ea typeface="Nunito Bold"/>
              <a:cs typeface="Nunito Bold"/>
              <a:sym typeface="Nunito Bold"/>
            </a:endParaRPr>
          </a:p>
          <a:p>
            <a:pPr marL="0" lvl="0" indent="0" algn="ctr">
              <a:lnSpc>
                <a:spcPts val="2767"/>
              </a:lnSpc>
              <a:spcBef>
                <a:spcPct val="0"/>
              </a:spcBef>
            </a:pPr>
            <a:r>
              <a:rPr lang="en-US" sz="1976" b="1">
                <a:solidFill>
                  <a:srgbClr val="000000"/>
                </a:solidFill>
                <a:latin typeface="Nunito Bold"/>
                <a:ea typeface="Nunito Bold"/>
                <a:cs typeface="Nunito Bold"/>
                <a:sym typeface="Nunito Bold"/>
              </a:rPr>
              <a:t>• Negative Reinforcement: Something removed → behavior increases (noise stops after covering ears)</a:t>
            </a:r>
          </a:p>
          <a:p>
            <a:pPr marL="0" lvl="0" indent="0" algn="ctr">
              <a:lnSpc>
                <a:spcPts val="2767"/>
              </a:lnSpc>
              <a:spcBef>
                <a:spcPct val="0"/>
              </a:spcBef>
            </a:pPr>
            <a:endParaRPr lang="en-US" sz="1976" b="1">
              <a:solidFill>
                <a:srgbClr val="000000"/>
              </a:solidFill>
              <a:latin typeface="Nunito Bold"/>
              <a:ea typeface="Nunito Bold"/>
              <a:cs typeface="Nunito Bold"/>
              <a:sym typeface="Nunito Bold"/>
            </a:endParaRPr>
          </a:p>
          <a:p>
            <a:pPr marL="0" lvl="0" indent="0" algn="ctr">
              <a:lnSpc>
                <a:spcPts val="2767"/>
              </a:lnSpc>
              <a:spcBef>
                <a:spcPct val="0"/>
              </a:spcBef>
            </a:pPr>
            <a:r>
              <a:rPr lang="en-US" sz="1976" b="1">
                <a:solidFill>
                  <a:srgbClr val="000000"/>
                </a:solidFill>
                <a:latin typeface="Nunito Bold"/>
                <a:ea typeface="Nunito Bold"/>
                <a:cs typeface="Nunito Bold"/>
                <a:sym typeface="Nunito Bold"/>
              </a:rPr>
              <a:t>• Positive Punishment: Something added → behavior decreases ("no" after hitting)</a:t>
            </a:r>
          </a:p>
          <a:p>
            <a:pPr marL="0" lvl="0" indent="0" algn="ctr">
              <a:lnSpc>
                <a:spcPts val="2767"/>
              </a:lnSpc>
              <a:spcBef>
                <a:spcPct val="0"/>
              </a:spcBef>
            </a:pPr>
            <a:endParaRPr lang="en-US" sz="1976" b="1">
              <a:solidFill>
                <a:srgbClr val="000000"/>
              </a:solidFill>
              <a:latin typeface="Nunito Bold"/>
              <a:ea typeface="Nunito Bold"/>
              <a:cs typeface="Nunito Bold"/>
              <a:sym typeface="Nunito Bold"/>
            </a:endParaRPr>
          </a:p>
          <a:p>
            <a:pPr marL="0" lvl="0" indent="0" algn="ctr">
              <a:lnSpc>
                <a:spcPts val="2767"/>
              </a:lnSpc>
              <a:spcBef>
                <a:spcPct val="0"/>
              </a:spcBef>
            </a:pPr>
            <a:r>
              <a:rPr lang="en-US" sz="1976" b="1">
                <a:solidFill>
                  <a:srgbClr val="000000"/>
                </a:solidFill>
                <a:latin typeface="Nunito Bold"/>
                <a:ea typeface="Nunito Bold"/>
                <a:cs typeface="Nunito Bold"/>
                <a:sym typeface="Nunito Bold"/>
              </a:rPr>
              <a:t>• Negative Punishment: Something removed → behavior decreases (toy taken after throwing)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10800000">
            <a:off x="4570141" y="767757"/>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8276591" y="3135782"/>
            <a:ext cx="1734817" cy="3154213"/>
          </a:xfrm>
          <a:custGeom>
            <a:avLst/>
            <a:gdLst/>
            <a:ahLst/>
            <a:cxnLst/>
            <a:rect l="l" t="t" r="r" b="b"/>
            <a:pathLst>
              <a:path w="1734817" h="3154213">
                <a:moveTo>
                  <a:pt x="0" y="0"/>
                </a:moveTo>
                <a:lnTo>
                  <a:pt x="1734818" y="0"/>
                </a:lnTo>
                <a:lnTo>
                  <a:pt x="1734818" y="3154212"/>
                </a:lnTo>
                <a:lnTo>
                  <a:pt x="0" y="315421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680522" y="2953871"/>
            <a:ext cx="6672247" cy="6672247"/>
          </a:xfrm>
          <a:custGeom>
            <a:avLst/>
            <a:gdLst/>
            <a:ahLst/>
            <a:cxnLst/>
            <a:rect l="l" t="t" r="r" b="b"/>
            <a:pathLst>
              <a:path w="6672247" h="6672247">
                <a:moveTo>
                  <a:pt x="0" y="0"/>
                </a:moveTo>
                <a:lnTo>
                  <a:pt x="6672247" y="0"/>
                </a:lnTo>
                <a:lnTo>
                  <a:pt x="6672247" y="6672247"/>
                </a:lnTo>
                <a:lnTo>
                  <a:pt x="0" y="6672247"/>
                </a:lnTo>
                <a:lnTo>
                  <a:pt x="0" y="0"/>
                </a:lnTo>
                <a:close/>
              </a:path>
            </a:pathLst>
          </a:custGeom>
          <a:blipFill>
            <a:blip r:embed="rId5"/>
            <a:stretch>
              <a:fillRect/>
            </a:stretch>
          </a:blipFill>
        </p:spPr>
      </p:sp>
      <p:sp>
        <p:nvSpPr>
          <p:cNvPr id="6" name="TextBox 6"/>
          <p:cNvSpPr txBox="1"/>
          <p:nvPr/>
        </p:nvSpPr>
        <p:spPr>
          <a:xfrm>
            <a:off x="10182804" y="302181"/>
            <a:ext cx="7076496"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POSITIVE REINFORCEMENT</a:t>
            </a:r>
          </a:p>
        </p:txBody>
      </p:sp>
      <p:sp>
        <p:nvSpPr>
          <p:cNvPr id="7" name="TextBox 7"/>
          <p:cNvSpPr txBox="1"/>
          <p:nvPr/>
        </p:nvSpPr>
        <p:spPr>
          <a:xfrm>
            <a:off x="9905059" y="3736408"/>
            <a:ext cx="8217558" cy="5995373"/>
          </a:xfrm>
          <a:prstGeom prst="rect">
            <a:avLst/>
          </a:prstGeom>
        </p:spPr>
        <p:txBody>
          <a:bodyPr lIns="0" tIns="0" rIns="0" bIns="0" rtlCol="0" anchor="t">
            <a:spAutoFit/>
          </a:bodyPr>
          <a:lstStyle/>
          <a:p>
            <a:pPr marL="0" lvl="0" indent="0" algn="ctr">
              <a:lnSpc>
                <a:spcPts val="3446"/>
              </a:lnSpc>
              <a:spcBef>
                <a:spcPct val="0"/>
              </a:spcBef>
            </a:pPr>
            <a:r>
              <a:rPr lang="en-US" sz="2461" b="1">
                <a:solidFill>
                  <a:srgbClr val="000000"/>
                </a:solidFill>
                <a:latin typeface="Nunito Bold"/>
                <a:ea typeface="Nunito Bold"/>
                <a:cs typeface="Nunito Bold"/>
                <a:sym typeface="Nunito Bold"/>
              </a:rPr>
              <a:t>Something is added after a behavior, and the behavior increases! </a:t>
            </a:r>
          </a:p>
          <a:p>
            <a:pPr marL="0" lvl="0" indent="0" algn="ctr">
              <a:lnSpc>
                <a:spcPts val="3446"/>
              </a:lnSpc>
              <a:spcBef>
                <a:spcPct val="0"/>
              </a:spcBef>
            </a:pPr>
            <a:endParaRPr lang="en-US" sz="2461" b="1">
              <a:solidFill>
                <a:srgbClr val="000000"/>
              </a:solidFill>
              <a:latin typeface="Nunito Bold"/>
              <a:ea typeface="Nunito Bold"/>
              <a:cs typeface="Nunito Bold"/>
              <a:sym typeface="Nunito Bold"/>
            </a:endParaRPr>
          </a:p>
          <a:p>
            <a:pPr marL="0" lvl="0" indent="0" algn="ctr">
              <a:lnSpc>
                <a:spcPts val="3446"/>
              </a:lnSpc>
              <a:spcBef>
                <a:spcPct val="0"/>
              </a:spcBef>
            </a:pPr>
            <a:r>
              <a:rPr lang="en-US" sz="2461" b="1">
                <a:solidFill>
                  <a:srgbClr val="000000"/>
                </a:solidFill>
                <a:latin typeface="Nunito Bold"/>
                <a:ea typeface="Nunito Bold"/>
                <a:cs typeface="Nunito Bold"/>
                <a:sym typeface="Nunito Bold"/>
              </a:rPr>
              <a:t>Examples: </a:t>
            </a:r>
          </a:p>
          <a:p>
            <a:pPr marL="531480" lvl="1" indent="-265740" algn="just">
              <a:lnSpc>
                <a:spcPts val="3446"/>
              </a:lnSpc>
              <a:buFont typeface="Arial"/>
              <a:buChar char="•"/>
            </a:pPr>
            <a:r>
              <a:rPr lang="en-US" sz="2461" b="1">
                <a:solidFill>
                  <a:srgbClr val="000000"/>
                </a:solidFill>
                <a:latin typeface="Nunito Bold"/>
                <a:ea typeface="Nunito Bold"/>
                <a:cs typeface="Nunito Bold"/>
                <a:sym typeface="Nunito Bold"/>
              </a:rPr>
              <a:t>Your toddler says "juice" → gets juice. </a:t>
            </a:r>
          </a:p>
          <a:p>
            <a:pPr marL="531480" lvl="1" indent="-265740" algn="just">
              <a:lnSpc>
                <a:spcPts val="3446"/>
              </a:lnSpc>
              <a:buFont typeface="Arial"/>
              <a:buChar char="•"/>
            </a:pPr>
            <a:r>
              <a:rPr lang="en-US" sz="2461" b="1">
                <a:solidFill>
                  <a:srgbClr val="000000"/>
                </a:solidFill>
                <a:latin typeface="Nunito Bold"/>
                <a:ea typeface="Nunito Bold"/>
                <a:cs typeface="Nunito Bold"/>
                <a:sym typeface="Nunito Bold"/>
              </a:rPr>
              <a:t>Cleaning up blocks → earns praise and high-five. </a:t>
            </a:r>
          </a:p>
          <a:p>
            <a:pPr marL="531480" lvl="1" indent="-265740" algn="just">
              <a:lnSpc>
                <a:spcPts val="3446"/>
              </a:lnSpc>
              <a:buFont typeface="Arial"/>
              <a:buChar char="•"/>
            </a:pPr>
            <a:r>
              <a:rPr lang="en-US" sz="2461" b="1">
                <a:solidFill>
                  <a:srgbClr val="000000"/>
                </a:solidFill>
                <a:latin typeface="Nunito Bold"/>
                <a:ea typeface="Nunito Bold"/>
                <a:cs typeface="Nunito Bold"/>
                <a:sym typeface="Nunito Bold"/>
              </a:rPr>
              <a:t>Sitting nicely at the table → gets favorite snack. </a:t>
            </a:r>
          </a:p>
          <a:p>
            <a:pPr marL="531480" lvl="1" indent="-265740" algn="just">
              <a:lnSpc>
                <a:spcPts val="3446"/>
              </a:lnSpc>
              <a:buFont typeface="Arial"/>
              <a:buChar char="•"/>
            </a:pPr>
            <a:r>
              <a:rPr lang="en-US" sz="2461" b="1">
                <a:solidFill>
                  <a:srgbClr val="000000"/>
                </a:solidFill>
                <a:latin typeface="Nunito Bold"/>
                <a:ea typeface="Nunito Bold"/>
                <a:cs typeface="Nunito Bold"/>
                <a:sym typeface="Nunito Bold"/>
              </a:rPr>
              <a:t>Using gentle hands → gets fun tickles!</a:t>
            </a:r>
          </a:p>
          <a:p>
            <a:pPr algn="just">
              <a:lnSpc>
                <a:spcPts val="3446"/>
              </a:lnSpc>
            </a:pPr>
            <a:endParaRPr lang="en-US" sz="2461" b="1">
              <a:solidFill>
                <a:srgbClr val="000000"/>
              </a:solidFill>
              <a:latin typeface="Nunito Bold"/>
              <a:ea typeface="Nunito Bold"/>
              <a:cs typeface="Nunito Bold"/>
              <a:sym typeface="Nunito Bold"/>
            </a:endParaRPr>
          </a:p>
          <a:p>
            <a:pPr algn="just">
              <a:lnSpc>
                <a:spcPts val="3446"/>
              </a:lnSpc>
            </a:pPr>
            <a:endParaRPr lang="en-US" sz="2461" b="1">
              <a:solidFill>
                <a:srgbClr val="000000"/>
              </a:solidFill>
              <a:latin typeface="Nunito Bold"/>
              <a:ea typeface="Nunito Bold"/>
              <a:cs typeface="Nunito Bold"/>
              <a:sym typeface="Nunito Bold"/>
            </a:endParaRPr>
          </a:p>
          <a:p>
            <a:pPr algn="just">
              <a:lnSpc>
                <a:spcPts val="3446"/>
              </a:lnSpc>
            </a:pPr>
            <a:r>
              <a:rPr lang="en-US" sz="2461" b="1">
                <a:solidFill>
                  <a:srgbClr val="000000"/>
                </a:solidFill>
                <a:latin typeface="Nunito Bold"/>
                <a:ea typeface="Nunito Bold"/>
                <a:cs typeface="Nunito Bold"/>
                <a:sym typeface="Nunito Bold"/>
              </a:rPr>
              <a:t>You post a picture on social media and receive lots of likes and positive comments. Because attention and praise were added after the behavior, you are more likely to post again in the future.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TextBox 3"/>
          <p:cNvSpPr txBox="1"/>
          <p:nvPr/>
        </p:nvSpPr>
        <p:spPr>
          <a:xfrm>
            <a:off x="3698686" y="412965"/>
            <a:ext cx="10890628" cy="112127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POSITIVE REINFORCEMENT</a:t>
            </a:r>
          </a:p>
        </p:txBody>
      </p:sp>
      <p:sp>
        <p:nvSpPr>
          <p:cNvPr id="4" name="TextBox 4"/>
          <p:cNvSpPr txBox="1"/>
          <p:nvPr/>
        </p:nvSpPr>
        <p:spPr>
          <a:xfrm>
            <a:off x="9144000" y="1291252"/>
            <a:ext cx="8217558" cy="8995748"/>
          </a:xfrm>
          <a:prstGeom prst="rect">
            <a:avLst/>
          </a:prstGeom>
        </p:spPr>
        <p:txBody>
          <a:bodyPr lIns="0" tIns="0" rIns="0" bIns="0" rtlCol="0" anchor="t">
            <a:spAutoFit/>
          </a:bodyPr>
          <a:lstStyle/>
          <a:p>
            <a:pPr algn="ctr">
              <a:lnSpc>
                <a:spcPts val="3446"/>
              </a:lnSpc>
            </a:pPr>
            <a:endParaRPr dirty="0"/>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Choosing an activity</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Choosing a toy</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Special helper jobs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Breaks paired with praise</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Small prizes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Outdoor play</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Water play</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Dance parties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Favorite videos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Pretend play</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Reading favorite books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Social praise from peers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Access to playground equipment</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Earning points or rewards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Positive notes home</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Earning privileges</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Preferred seating</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Special one-on-one time</a:t>
            </a:r>
          </a:p>
          <a:p>
            <a:pPr marL="531480" lvl="1" indent="-265740" algn="ctr">
              <a:lnSpc>
                <a:spcPts val="3446"/>
              </a:lnSpc>
              <a:buFont typeface="Arial"/>
              <a:buChar char="•"/>
            </a:pPr>
            <a:r>
              <a:rPr lang="en-US" sz="2461" b="1" dirty="0">
                <a:solidFill>
                  <a:srgbClr val="000000"/>
                </a:solidFill>
                <a:latin typeface="Nunito Bold"/>
                <a:ea typeface="Nunito Bold"/>
                <a:cs typeface="Nunito Bold"/>
                <a:sym typeface="Nunito Bold"/>
              </a:rPr>
              <a:t>Reinforcement menus or choice boards</a:t>
            </a:r>
          </a:p>
        </p:txBody>
      </p:sp>
      <p:sp>
        <p:nvSpPr>
          <p:cNvPr id="5" name="TextBox 5"/>
          <p:cNvSpPr txBox="1"/>
          <p:nvPr/>
        </p:nvSpPr>
        <p:spPr>
          <a:xfrm>
            <a:off x="253220" y="1719877"/>
            <a:ext cx="8217558" cy="8567123"/>
          </a:xfrm>
          <a:prstGeom prst="rect">
            <a:avLst/>
          </a:prstGeom>
        </p:spPr>
        <p:txBody>
          <a:bodyPr lIns="0" tIns="0" rIns="0" bIns="0" rtlCol="0" anchor="t">
            <a:spAutoFit/>
          </a:bodyPr>
          <a:lstStyle/>
          <a:p>
            <a:pPr algn="ctr">
              <a:lnSpc>
                <a:spcPts val="3446"/>
              </a:lnSpc>
            </a:pPr>
            <a:r>
              <a:rPr lang="en-US" sz="2461" b="1">
                <a:solidFill>
                  <a:srgbClr val="000000"/>
                </a:solidFill>
                <a:latin typeface="Nunito Bold"/>
                <a:ea typeface="Nunito Bold"/>
                <a:cs typeface="Nunito Bold"/>
                <a:sym typeface="Nunito Bold"/>
              </a:rPr>
              <a:t>Common examples of positive reinforcement used in ABA include:</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Verbal praise (“Great job!”)</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High-fives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Clapping and cheering</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Stickers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Tokens or token boards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Bubbles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Favorite snacks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Access to preferred toys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Tablet or screen time</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Music or songs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Tickles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Hugs or cuddles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Attention from adults</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Playing a favorite game</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Extra playtime</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Swing time</a:t>
            </a:r>
          </a:p>
          <a:p>
            <a:pPr marL="531480" lvl="1" indent="-265740" algn="ctr">
              <a:lnSpc>
                <a:spcPts val="3446"/>
              </a:lnSpc>
              <a:buFont typeface="Arial"/>
              <a:buChar char="•"/>
            </a:pPr>
            <a:r>
              <a:rPr lang="en-US" sz="2461" b="1">
                <a:solidFill>
                  <a:srgbClr val="000000"/>
                </a:solidFill>
                <a:latin typeface="Nunito Bold"/>
                <a:ea typeface="Nunito Bold"/>
                <a:cs typeface="Nunito Bold"/>
                <a:sym typeface="Nunito Bold"/>
              </a:rPr>
              <a:t>Sensory activities</a:t>
            </a:r>
          </a:p>
          <a:p>
            <a:pPr algn="just">
              <a:lnSpc>
                <a:spcPts val="3446"/>
              </a:lnSpc>
            </a:pPr>
            <a:endParaRPr lang="en-US" sz="2461" b="1">
              <a:solidFill>
                <a:srgbClr val="000000"/>
              </a:solidFill>
              <a:latin typeface="Nunito Bold"/>
              <a:ea typeface="Nunito Bold"/>
              <a:cs typeface="Nunito Bold"/>
              <a:sym typeface="Nunito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TextBox 3"/>
          <p:cNvSpPr txBox="1"/>
          <p:nvPr/>
        </p:nvSpPr>
        <p:spPr>
          <a:xfrm>
            <a:off x="1293092" y="412965"/>
            <a:ext cx="15274506" cy="112127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POSITIVE REINFORCEMENT PRACTICE</a:t>
            </a:r>
          </a:p>
        </p:txBody>
      </p:sp>
      <p:sp>
        <p:nvSpPr>
          <p:cNvPr id="4" name="TextBox 4"/>
          <p:cNvSpPr txBox="1"/>
          <p:nvPr/>
        </p:nvSpPr>
        <p:spPr>
          <a:xfrm>
            <a:off x="316525" y="3856424"/>
            <a:ext cx="8217558" cy="4709498"/>
          </a:xfrm>
          <a:prstGeom prst="rect">
            <a:avLst/>
          </a:prstGeom>
        </p:spPr>
        <p:txBody>
          <a:bodyPr lIns="0" tIns="0" rIns="0" bIns="0" rtlCol="0" anchor="t">
            <a:spAutoFit/>
          </a:bodyPr>
          <a:lstStyle/>
          <a:p>
            <a:pPr algn="ctr">
              <a:lnSpc>
                <a:spcPts val="3446"/>
              </a:lnSpc>
            </a:pPr>
            <a:r>
              <a:rPr lang="en-US" sz="2461" b="1">
                <a:solidFill>
                  <a:srgbClr val="000000"/>
                </a:solidFill>
                <a:latin typeface="Nunito Bold"/>
                <a:ea typeface="Nunito Bold"/>
                <a:cs typeface="Nunito Bold"/>
                <a:sym typeface="Nunito Bold"/>
              </a:rPr>
              <a:t>Scenario: Sophia brushes her teeth all by herself. Dad says "Great job brushing!" and gives her a high-five. Now Sophia brushes independently more often!</a:t>
            </a:r>
          </a:p>
          <a:p>
            <a:pPr algn="ctr">
              <a:lnSpc>
                <a:spcPts val="3446"/>
              </a:lnSpc>
            </a:pPr>
            <a:endParaRPr lang="en-US" sz="2461" b="1">
              <a:solidFill>
                <a:srgbClr val="000000"/>
              </a:solidFill>
              <a:latin typeface="Nunito Bold"/>
              <a:ea typeface="Nunito Bold"/>
              <a:cs typeface="Nunito Bold"/>
              <a:sym typeface="Nunito Bold"/>
            </a:endParaRPr>
          </a:p>
          <a:p>
            <a:pPr algn="ctr">
              <a:lnSpc>
                <a:spcPts val="3446"/>
              </a:lnSpc>
            </a:pPr>
            <a:r>
              <a:rPr lang="en-US" sz="2461" b="1">
                <a:solidFill>
                  <a:srgbClr val="000000"/>
                </a:solidFill>
                <a:latin typeface="Nunito Bold"/>
                <a:ea typeface="Nunito Bold"/>
                <a:cs typeface="Nunito Bold"/>
                <a:sym typeface="Nunito Bold"/>
              </a:rPr>
              <a:t>Can you identify:</a:t>
            </a:r>
          </a:p>
          <a:p>
            <a:pPr algn="ctr">
              <a:lnSpc>
                <a:spcPts val="3446"/>
              </a:lnSpc>
            </a:pPr>
            <a:r>
              <a:rPr lang="en-US" sz="2461" b="1">
                <a:solidFill>
                  <a:srgbClr val="000000"/>
                </a:solidFill>
                <a:latin typeface="Nunito Bold"/>
                <a:ea typeface="Nunito Bold"/>
                <a:cs typeface="Nunito Bold"/>
                <a:sym typeface="Nunito Bold"/>
              </a:rPr>
              <a:t>• What was the behavior?</a:t>
            </a:r>
          </a:p>
          <a:p>
            <a:pPr algn="ctr">
              <a:lnSpc>
                <a:spcPts val="3446"/>
              </a:lnSpc>
            </a:pPr>
            <a:r>
              <a:rPr lang="en-US" sz="2461" b="1">
                <a:solidFill>
                  <a:srgbClr val="000000"/>
                </a:solidFill>
                <a:latin typeface="Nunito Bold"/>
                <a:ea typeface="Nunito Bold"/>
                <a:cs typeface="Nunito Bold"/>
                <a:sym typeface="Nunito Bold"/>
              </a:rPr>
              <a:t>• What was the consequence?</a:t>
            </a:r>
          </a:p>
          <a:p>
            <a:pPr algn="ctr">
              <a:lnSpc>
                <a:spcPts val="3446"/>
              </a:lnSpc>
            </a:pPr>
            <a:r>
              <a:rPr lang="en-US" sz="2461" b="1">
                <a:solidFill>
                  <a:srgbClr val="000000"/>
                </a:solidFill>
                <a:latin typeface="Nunito Bold"/>
                <a:ea typeface="Nunito Bold"/>
                <a:cs typeface="Nunito Bold"/>
                <a:sym typeface="Nunito Bold"/>
              </a:rPr>
              <a:t>• Was something added or removed?</a:t>
            </a:r>
          </a:p>
          <a:p>
            <a:pPr algn="ctr">
              <a:lnSpc>
                <a:spcPts val="3446"/>
              </a:lnSpc>
            </a:pPr>
            <a:r>
              <a:rPr lang="en-US" sz="2461" b="1">
                <a:solidFill>
                  <a:srgbClr val="000000"/>
                </a:solidFill>
                <a:latin typeface="Nunito Bold"/>
                <a:ea typeface="Nunito Bold"/>
                <a:cs typeface="Nunito Bold"/>
                <a:sym typeface="Nunito Bold"/>
              </a:rPr>
              <a:t>• Did the behavior increase or decrease?</a:t>
            </a:r>
          </a:p>
          <a:p>
            <a:pPr algn="ctr">
              <a:lnSpc>
                <a:spcPts val="3446"/>
              </a:lnSpc>
            </a:pPr>
            <a:endParaRPr lang="en-US" sz="2461" b="1">
              <a:solidFill>
                <a:srgbClr val="000000"/>
              </a:solidFill>
              <a:latin typeface="Nunito Bold"/>
              <a:ea typeface="Nunito Bold"/>
              <a:cs typeface="Nunito Bold"/>
              <a:sym typeface="Nunito Bold"/>
            </a:endParaRPr>
          </a:p>
          <a:p>
            <a:pPr algn="just">
              <a:lnSpc>
                <a:spcPts val="3446"/>
              </a:lnSpc>
            </a:pPr>
            <a:endParaRPr lang="en-US" sz="2461" b="1">
              <a:solidFill>
                <a:srgbClr val="000000"/>
              </a:solidFill>
              <a:latin typeface="Nunito Bold"/>
              <a:ea typeface="Nunito Bold"/>
              <a:cs typeface="Nunito Bold"/>
              <a:sym typeface="Nunito Bold"/>
            </a:endParaRPr>
          </a:p>
        </p:txBody>
      </p:sp>
      <p:sp>
        <p:nvSpPr>
          <p:cNvPr id="5" name="Freeform 5"/>
          <p:cNvSpPr/>
          <p:nvPr/>
        </p:nvSpPr>
        <p:spPr>
          <a:xfrm>
            <a:off x="9787768" y="3244307"/>
            <a:ext cx="5546596" cy="5546596"/>
          </a:xfrm>
          <a:custGeom>
            <a:avLst/>
            <a:gdLst/>
            <a:ahLst/>
            <a:cxnLst/>
            <a:rect l="l" t="t" r="r" b="b"/>
            <a:pathLst>
              <a:path w="5546596" h="5546596">
                <a:moveTo>
                  <a:pt x="0" y="0"/>
                </a:moveTo>
                <a:lnTo>
                  <a:pt x="5546596" y="0"/>
                </a:lnTo>
                <a:lnTo>
                  <a:pt x="5546596" y="5546596"/>
                </a:lnTo>
                <a:lnTo>
                  <a:pt x="0" y="5546596"/>
                </a:lnTo>
                <a:lnTo>
                  <a:pt x="0" y="0"/>
                </a:lnTo>
                <a:close/>
              </a:path>
            </a:pathLst>
          </a:custGeom>
          <a:blipFill>
            <a:blip r:embed="rId3"/>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5400000">
            <a:off x="8075463" y="-79793"/>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1727397" y="4257182"/>
            <a:ext cx="9318040" cy="4663112"/>
          </a:xfrm>
          <a:custGeom>
            <a:avLst/>
            <a:gdLst/>
            <a:ahLst/>
            <a:cxnLst/>
            <a:rect l="l" t="t" r="r" b="b"/>
            <a:pathLst>
              <a:path w="9318040" h="4663112">
                <a:moveTo>
                  <a:pt x="0" y="0"/>
                </a:moveTo>
                <a:lnTo>
                  <a:pt x="9318040" y="0"/>
                </a:lnTo>
                <a:lnTo>
                  <a:pt x="9318040" y="4663112"/>
                </a:lnTo>
                <a:lnTo>
                  <a:pt x="0" y="4663112"/>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7449229" y="3776780"/>
            <a:ext cx="2692546" cy="2685814"/>
          </a:xfrm>
          <a:custGeom>
            <a:avLst/>
            <a:gdLst/>
            <a:ahLst/>
            <a:cxnLst/>
            <a:rect l="l" t="t" r="r" b="b"/>
            <a:pathLst>
              <a:path w="2692546" h="2685814">
                <a:moveTo>
                  <a:pt x="0" y="0"/>
                </a:moveTo>
                <a:lnTo>
                  <a:pt x="2692546" y="0"/>
                </a:lnTo>
                <a:lnTo>
                  <a:pt x="2692546"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9144000" y="185221"/>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7474619" y="92373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0296039" y="239180"/>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7877415" y="8790151"/>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947748" y="517961"/>
            <a:ext cx="7076496" cy="2169025"/>
          </a:xfrm>
          <a:prstGeom prst="rect">
            <a:avLst/>
          </a:prstGeom>
        </p:spPr>
        <p:txBody>
          <a:bodyPr lIns="0" tIns="0" rIns="0" bIns="0" rtlCol="0" anchor="t">
            <a:spAutoFit/>
          </a:bodyPr>
          <a:lstStyle/>
          <a:p>
            <a:pPr marL="0" lvl="0" indent="0" algn="ctr">
              <a:lnSpc>
                <a:spcPts val="8260"/>
              </a:lnSpc>
            </a:pPr>
            <a:r>
              <a:rPr lang="en-US" sz="8178">
                <a:solidFill>
                  <a:srgbClr val="FED291"/>
                </a:solidFill>
                <a:latin typeface="Bobby Jones"/>
                <a:ea typeface="Bobby Jones"/>
                <a:cs typeface="Bobby Jones"/>
                <a:sym typeface="Bobby Jones"/>
              </a:rPr>
              <a:t>NEGATIVE REINFORCEMENT</a:t>
            </a:r>
          </a:p>
        </p:txBody>
      </p:sp>
      <p:sp>
        <p:nvSpPr>
          <p:cNvPr id="10" name="TextBox 10"/>
          <p:cNvSpPr txBox="1"/>
          <p:nvPr/>
        </p:nvSpPr>
        <p:spPr>
          <a:xfrm>
            <a:off x="9789877" y="411328"/>
            <a:ext cx="8130848" cy="8936068"/>
          </a:xfrm>
          <a:prstGeom prst="rect">
            <a:avLst/>
          </a:prstGeom>
        </p:spPr>
        <p:txBody>
          <a:bodyPr lIns="0" tIns="0" rIns="0" bIns="0" rtlCol="0" anchor="t">
            <a:spAutoFit/>
          </a:bodyPr>
          <a:lstStyle/>
          <a:p>
            <a:pPr marL="0" lvl="0" indent="0" algn="ctr">
              <a:lnSpc>
                <a:spcPts val="3585"/>
              </a:lnSpc>
              <a:spcBef>
                <a:spcPct val="0"/>
              </a:spcBef>
            </a:pPr>
            <a:r>
              <a:rPr lang="en-US" sz="2561" b="1" dirty="0">
                <a:solidFill>
                  <a:srgbClr val="000000"/>
                </a:solidFill>
                <a:latin typeface="Nunito Bold"/>
                <a:ea typeface="Nunito Bold"/>
                <a:cs typeface="Nunito Bold"/>
                <a:sym typeface="Nunito Bold"/>
              </a:rPr>
              <a:t>Something is removed after a behavior, and the behavior increases! This is NOT punishment.</a:t>
            </a:r>
          </a:p>
          <a:p>
            <a:pPr marL="0" lvl="0" indent="0" algn="ctr">
              <a:lnSpc>
                <a:spcPts val="3585"/>
              </a:lnSpc>
              <a:spcBef>
                <a:spcPct val="0"/>
              </a:spcBef>
            </a:pPr>
            <a:endParaRPr lang="en-US" sz="2561" b="1" dirty="0">
              <a:solidFill>
                <a:srgbClr val="000000"/>
              </a:solidFill>
              <a:latin typeface="Nunito Bold"/>
              <a:ea typeface="Nunito Bold"/>
              <a:cs typeface="Nunito Bold"/>
              <a:sym typeface="Nunito Bold"/>
            </a:endParaRPr>
          </a:p>
          <a:p>
            <a:pPr marL="0" lvl="0" indent="0" algn="ctr">
              <a:lnSpc>
                <a:spcPts val="3585"/>
              </a:lnSpc>
              <a:spcBef>
                <a:spcPct val="0"/>
              </a:spcBef>
            </a:pPr>
            <a:r>
              <a:rPr lang="en-US" sz="2561" b="1" dirty="0">
                <a:solidFill>
                  <a:srgbClr val="000000"/>
                </a:solidFill>
                <a:latin typeface="Nunito Bold"/>
                <a:ea typeface="Nunito Bold"/>
                <a:cs typeface="Nunito Bold"/>
                <a:sym typeface="Nunito Bold"/>
              </a:rPr>
              <a:t> Examples: </a:t>
            </a:r>
          </a:p>
          <a:p>
            <a:pPr marL="552987" lvl="1" indent="-276493" algn="l">
              <a:lnSpc>
                <a:spcPts val="3585"/>
              </a:lnSpc>
              <a:spcBef>
                <a:spcPct val="0"/>
              </a:spcBef>
              <a:buFont typeface="Arial"/>
              <a:buChar char="•"/>
            </a:pPr>
            <a:r>
              <a:rPr lang="en-US" sz="2561" b="1" dirty="0">
                <a:solidFill>
                  <a:srgbClr val="000000"/>
                </a:solidFill>
                <a:latin typeface="Nunito Bold"/>
                <a:ea typeface="Nunito Bold"/>
                <a:cs typeface="Nunito Bold"/>
                <a:sym typeface="Nunito Bold"/>
              </a:rPr>
              <a:t>Buckling your seatbelt to stop the beeping sound</a:t>
            </a:r>
          </a:p>
          <a:p>
            <a:pPr marL="552987" lvl="1" indent="-276493" algn="l">
              <a:lnSpc>
                <a:spcPts val="3585"/>
              </a:lnSpc>
              <a:spcBef>
                <a:spcPct val="0"/>
              </a:spcBef>
              <a:buFont typeface="Arial"/>
              <a:buChar char="•"/>
            </a:pPr>
            <a:r>
              <a:rPr lang="en-US" sz="2561" b="1" dirty="0">
                <a:solidFill>
                  <a:srgbClr val="000000"/>
                </a:solidFill>
                <a:latin typeface="Nunito Bold"/>
                <a:ea typeface="Nunito Bold"/>
                <a:cs typeface="Nunito Bold"/>
                <a:sym typeface="Nunito Bold"/>
              </a:rPr>
              <a:t>Taking pain medicine to get rid of a headache</a:t>
            </a:r>
          </a:p>
          <a:p>
            <a:pPr marL="552987" lvl="1" indent="-276493" algn="l">
              <a:lnSpc>
                <a:spcPts val="3585"/>
              </a:lnSpc>
              <a:spcBef>
                <a:spcPct val="0"/>
              </a:spcBef>
              <a:buFont typeface="Arial"/>
              <a:buChar char="•"/>
            </a:pPr>
            <a:r>
              <a:rPr lang="en-US" sz="2561" b="1" dirty="0">
                <a:solidFill>
                  <a:srgbClr val="000000"/>
                </a:solidFill>
                <a:latin typeface="Nunito Bold"/>
                <a:ea typeface="Nunito Bold"/>
                <a:cs typeface="Nunito Bold"/>
                <a:sym typeface="Nunito Bold"/>
              </a:rPr>
              <a:t>Child asks for a break and homework stops briefly</a:t>
            </a:r>
          </a:p>
          <a:p>
            <a:pPr marL="552987" lvl="1" indent="-276493" algn="l">
              <a:lnSpc>
                <a:spcPts val="3585"/>
              </a:lnSpc>
              <a:spcBef>
                <a:spcPct val="0"/>
              </a:spcBef>
              <a:buFont typeface="Arial"/>
              <a:buChar char="•"/>
            </a:pPr>
            <a:r>
              <a:rPr lang="en-US" sz="2561" b="1" dirty="0">
                <a:solidFill>
                  <a:srgbClr val="000000"/>
                </a:solidFill>
                <a:latin typeface="Nunito Bold"/>
                <a:ea typeface="Nunito Bold"/>
                <a:cs typeface="Nunito Bold"/>
                <a:sym typeface="Nunito Bold"/>
              </a:rPr>
              <a:t>Putting on sunglasses to reduce bright light</a:t>
            </a:r>
          </a:p>
          <a:p>
            <a:pPr marL="552987" lvl="1" indent="-276493" algn="l">
              <a:lnSpc>
                <a:spcPts val="3585"/>
              </a:lnSpc>
              <a:spcBef>
                <a:spcPct val="0"/>
              </a:spcBef>
              <a:buFont typeface="Arial"/>
              <a:buChar char="•"/>
            </a:pPr>
            <a:r>
              <a:rPr lang="en-US" sz="2561" b="1" dirty="0">
                <a:solidFill>
                  <a:srgbClr val="000000"/>
                </a:solidFill>
                <a:latin typeface="Nunito Bold"/>
                <a:ea typeface="Nunito Bold"/>
                <a:cs typeface="Nunito Bold"/>
                <a:sym typeface="Nunito Bold"/>
              </a:rPr>
              <a:t>Cleaning your room so parents stop reminding you</a:t>
            </a:r>
          </a:p>
          <a:p>
            <a:pPr algn="ctr">
              <a:lnSpc>
                <a:spcPts val="3585"/>
              </a:lnSpc>
              <a:spcBef>
                <a:spcPct val="0"/>
              </a:spcBef>
            </a:pPr>
            <a:endParaRPr lang="en-US" sz="2561" b="1" dirty="0">
              <a:solidFill>
                <a:srgbClr val="000000"/>
              </a:solidFill>
              <a:latin typeface="Nunito Bold"/>
              <a:ea typeface="Nunito Bold"/>
              <a:cs typeface="Nunito Bold"/>
              <a:sym typeface="Nunito Bold"/>
            </a:endParaRPr>
          </a:p>
          <a:p>
            <a:pPr marL="0" lvl="0" indent="0" algn="ctr">
              <a:lnSpc>
                <a:spcPts val="3585"/>
              </a:lnSpc>
              <a:spcBef>
                <a:spcPct val="0"/>
              </a:spcBef>
            </a:pPr>
            <a:endParaRPr lang="en-US" sz="2561" b="1" dirty="0">
              <a:solidFill>
                <a:srgbClr val="000000"/>
              </a:solidFill>
              <a:latin typeface="Nunito Bold"/>
              <a:ea typeface="Nunito Bold"/>
              <a:cs typeface="Nunito Bold"/>
              <a:sym typeface="Nunito Bold"/>
            </a:endParaRPr>
          </a:p>
          <a:p>
            <a:pPr marL="0" lvl="0" indent="0" algn="ctr">
              <a:lnSpc>
                <a:spcPts val="3585"/>
              </a:lnSpc>
              <a:spcBef>
                <a:spcPct val="0"/>
              </a:spcBef>
            </a:pPr>
            <a:r>
              <a:rPr lang="en-US" sz="2561" b="1" dirty="0">
                <a:solidFill>
                  <a:srgbClr val="000000"/>
                </a:solidFill>
                <a:latin typeface="Nunito Bold"/>
                <a:ea typeface="Nunito Bold"/>
                <a:cs typeface="Nunito Bold"/>
                <a:sym typeface="Nunito Bold"/>
              </a:rPr>
              <a:t>Your car starts beeping because your seatbelt is not on. You buckle your seatbelt, and the beeping stops. Because the annoying sound was removed, you are more likely to buckle your seatbelt quickly in the future.</a:t>
            </a:r>
          </a:p>
          <a:p>
            <a:pPr marL="0" lvl="0" indent="0" algn="ctr">
              <a:lnSpc>
                <a:spcPts val="3585"/>
              </a:lnSpc>
              <a:spcBef>
                <a:spcPct val="0"/>
              </a:spcBef>
            </a:pPr>
            <a:endParaRPr lang="en-US" sz="2561" b="1" dirty="0">
              <a:solidFill>
                <a:srgbClr val="000000"/>
              </a:solidFill>
              <a:latin typeface="Nunito Bold"/>
              <a:ea typeface="Nunito Bold"/>
              <a:cs typeface="Nunito Bold"/>
              <a:sym typeface="Nunito Bold"/>
            </a:endParaRPr>
          </a:p>
          <a:p>
            <a:pPr marL="0" lvl="0" indent="0" algn="ctr">
              <a:lnSpc>
                <a:spcPts val="3585"/>
              </a:lnSpc>
              <a:spcBef>
                <a:spcPct val="0"/>
              </a:spcBef>
            </a:pPr>
            <a:r>
              <a:rPr lang="en-US" sz="2561" b="1" dirty="0">
                <a:solidFill>
                  <a:srgbClr val="000000"/>
                </a:solidFill>
                <a:latin typeface="Nunito Bold"/>
                <a:ea typeface="Nunito Bold"/>
                <a:cs typeface="Nunito Bold"/>
                <a:sym typeface="Nunito Bold"/>
              </a:rPr>
              <a:t>The behavior worked to remove something uncomfortable!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5400000">
            <a:off x="7500447" y="-539807"/>
            <a:ext cx="10915999" cy="11018436"/>
          </a:xfrm>
          <a:custGeom>
            <a:avLst/>
            <a:gdLst/>
            <a:ahLst/>
            <a:cxnLst/>
            <a:rect l="l" t="t" r="r" b="b"/>
            <a:pathLst>
              <a:path w="10915999" h="11018436">
                <a:moveTo>
                  <a:pt x="0" y="0"/>
                </a:moveTo>
                <a:lnTo>
                  <a:pt x="10916000" y="0"/>
                </a:lnTo>
                <a:lnTo>
                  <a:pt x="10916000"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1727397" y="4257182"/>
            <a:ext cx="9318040" cy="4663112"/>
          </a:xfrm>
          <a:custGeom>
            <a:avLst/>
            <a:gdLst/>
            <a:ahLst/>
            <a:cxnLst/>
            <a:rect l="l" t="t" r="r" b="b"/>
            <a:pathLst>
              <a:path w="9318040" h="4663112">
                <a:moveTo>
                  <a:pt x="0" y="0"/>
                </a:moveTo>
                <a:lnTo>
                  <a:pt x="9318040" y="0"/>
                </a:lnTo>
                <a:lnTo>
                  <a:pt x="9318040" y="4663112"/>
                </a:lnTo>
                <a:lnTo>
                  <a:pt x="0" y="4663112"/>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rot="-10800000">
            <a:off x="17474619" y="92373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0296039" y="239180"/>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rot="-10800000">
            <a:off x="17877415" y="8790151"/>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TextBox 7"/>
          <p:cNvSpPr txBox="1"/>
          <p:nvPr/>
        </p:nvSpPr>
        <p:spPr>
          <a:xfrm>
            <a:off x="947748" y="517961"/>
            <a:ext cx="7076496" cy="2169025"/>
          </a:xfrm>
          <a:prstGeom prst="rect">
            <a:avLst/>
          </a:prstGeom>
        </p:spPr>
        <p:txBody>
          <a:bodyPr lIns="0" tIns="0" rIns="0" bIns="0" rtlCol="0" anchor="t">
            <a:spAutoFit/>
          </a:bodyPr>
          <a:lstStyle/>
          <a:p>
            <a:pPr marL="0" lvl="0" indent="0" algn="ctr">
              <a:lnSpc>
                <a:spcPts val="8260"/>
              </a:lnSpc>
            </a:pPr>
            <a:r>
              <a:rPr lang="en-US" sz="8178">
                <a:solidFill>
                  <a:srgbClr val="FED291"/>
                </a:solidFill>
                <a:latin typeface="Bobby Jones"/>
                <a:ea typeface="Bobby Jones"/>
                <a:cs typeface="Bobby Jones"/>
                <a:sym typeface="Bobby Jones"/>
              </a:rPr>
              <a:t>NEGATIVE REINFORCEMENT</a:t>
            </a:r>
          </a:p>
        </p:txBody>
      </p:sp>
      <p:sp>
        <p:nvSpPr>
          <p:cNvPr id="8" name="TextBox 8"/>
          <p:cNvSpPr txBox="1"/>
          <p:nvPr/>
        </p:nvSpPr>
        <p:spPr>
          <a:xfrm>
            <a:off x="8131389" y="191555"/>
            <a:ext cx="10156611" cy="10279093"/>
          </a:xfrm>
          <a:prstGeom prst="rect">
            <a:avLst/>
          </a:prstGeom>
        </p:spPr>
        <p:txBody>
          <a:bodyPr lIns="0" tIns="0" rIns="0" bIns="0" rtlCol="0" anchor="t">
            <a:spAutoFit/>
          </a:bodyPr>
          <a:lstStyle/>
          <a:p>
            <a:pPr algn="ctr">
              <a:lnSpc>
                <a:spcPts val="3585"/>
              </a:lnSpc>
            </a:pPr>
            <a:r>
              <a:rPr lang="en-US" sz="2561" b="1" dirty="0">
                <a:solidFill>
                  <a:srgbClr val="000000"/>
                </a:solidFill>
                <a:latin typeface="Nunito Bold"/>
                <a:ea typeface="Nunito Bold"/>
                <a:cs typeface="Nunito Bold"/>
                <a:sym typeface="Nunito Bold"/>
              </a:rPr>
              <a:t>Examples Used in ABA: </a:t>
            </a:r>
          </a:p>
          <a:p>
            <a:pPr algn="ctr">
              <a:lnSpc>
                <a:spcPts val="3585"/>
              </a:lnSpc>
            </a:pPr>
            <a:endParaRPr lang="en-US" sz="2561" b="1" dirty="0">
              <a:solidFill>
                <a:srgbClr val="000000"/>
              </a:solidFill>
              <a:latin typeface="Nunito Bold"/>
              <a:ea typeface="Nunito Bold"/>
              <a:cs typeface="Nunito Bold"/>
              <a:sym typeface="Nunito Bold"/>
            </a:endParaRP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asks for a break → work pauses</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Toddler signs “all done” → food removed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says “help” → task becomes easier</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Student wears headphones → noise reduced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finishes chores → reminders stop</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Toddler requests break → table work pauses</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says “stop” → tickles stop</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Student completes work → extra work avoided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asks to leave noisy room → noise removed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puts on headphones → loud noise reduced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Lights are dimmed → bright light discomfort decreases</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moves to quiet corner → noise decreases</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Toddler covers with blanket → cold feeling reduced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wears sunglasses → bright sunlight reduced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Student uses fidget → uncomfortable sensory feelings decrease</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requests weighted blanket → body feels calmer</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Toddler leaves crowded room → sensory overload reduced</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Child turns down music → sound decreases</a:t>
            </a:r>
          </a:p>
          <a:p>
            <a:pPr marL="552987" lvl="1" indent="-276493" algn="l">
              <a:lnSpc>
                <a:spcPts val="3585"/>
              </a:lnSpc>
              <a:buFont typeface="Arial"/>
              <a:buChar char="•"/>
            </a:pPr>
            <a:r>
              <a:rPr lang="en-US" sz="2561" b="1" dirty="0">
                <a:solidFill>
                  <a:srgbClr val="000000"/>
                </a:solidFill>
                <a:latin typeface="Nunito Bold"/>
                <a:ea typeface="Nunito Bold"/>
                <a:cs typeface="Nunito Bold"/>
                <a:sym typeface="Nunito Bold"/>
              </a:rPr>
              <a:t>Student uses chewy tube → oral sensory discomfort reduced</a:t>
            </a:r>
          </a:p>
          <a:p>
            <a:pPr marL="552987" lvl="1" indent="-276493" algn="l">
              <a:lnSpc>
                <a:spcPts val="3585"/>
              </a:lnSpc>
              <a:spcBef>
                <a:spcPct val="0"/>
              </a:spcBef>
              <a:buFont typeface="Arial"/>
              <a:buChar char="•"/>
            </a:pPr>
            <a:endParaRPr lang="en-US" sz="2561" b="1" dirty="0">
              <a:solidFill>
                <a:srgbClr val="000000"/>
              </a:solidFill>
              <a:latin typeface="Nunito Bold"/>
              <a:ea typeface="Nunito Bold"/>
              <a:cs typeface="Nunito Bold"/>
              <a:sym typeface="Nunito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5400000">
            <a:off x="8075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1727397" y="4257182"/>
            <a:ext cx="9318040" cy="4663112"/>
          </a:xfrm>
          <a:custGeom>
            <a:avLst/>
            <a:gdLst/>
            <a:ahLst/>
            <a:cxnLst/>
            <a:rect l="l" t="t" r="r" b="b"/>
            <a:pathLst>
              <a:path w="9318040" h="4663112">
                <a:moveTo>
                  <a:pt x="0" y="0"/>
                </a:moveTo>
                <a:lnTo>
                  <a:pt x="9318040" y="0"/>
                </a:lnTo>
                <a:lnTo>
                  <a:pt x="9318040" y="4663112"/>
                </a:lnTo>
                <a:lnTo>
                  <a:pt x="0" y="4663112"/>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7449229" y="3776780"/>
            <a:ext cx="2692546" cy="2685814"/>
          </a:xfrm>
          <a:custGeom>
            <a:avLst/>
            <a:gdLst/>
            <a:ahLst/>
            <a:cxnLst/>
            <a:rect l="l" t="t" r="r" b="b"/>
            <a:pathLst>
              <a:path w="2692546" h="2685814">
                <a:moveTo>
                  <a:pt x="0" y="0"/>
                </a:moveTo>
                <a:lnTo>
                  <a:pt x="2692546" y="0"/>
                </a:lnTo>
                <a:lnTo>
                  <a:pt x="2692546"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9144000" y="185221"/>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7474619" y="9237338"/>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0296039" y="239180"/>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7877415" y="8790151"/>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947748" y="517961"/>
            <a:ext cx="7076496" cy="2169025"/>
          </a:xfrm>
          <a:prstGeom prst="rect">
            <a:avLst/>
          </a:prstGeom>
        </p:spPr>
        <p:txBody>
          <a:bodyPr lIns="0" tIns="0" rIns="0" bIns="0" rtlCol="0" anchor="t">
            <a:spAutoFit/>
          </a:bodyPr>
          <a:lstStyle/>
          <a:p>
            <a:pPr marL="0" lvl="0" indent="0" algn="ctr">
              <a:lnSpc>
                <a:spcPts val="8260"/>
              </a:lnSpc>
            </a:pPr>
            <a:r>
              <a:rPr lang="en-US" sz="8178">
                <a:solidFill>
                  <a:srgbClr val="FED291"/>
                </a:solidFill>
                <a:latin typeface="Bobby Jones"/>
                <a:ea typeface="Bobby Jones"/>
                <a:cs typeface="Bobby Jones"/>
                <a:sym typeface="Bobby Jones"/>
              </a:rPr>
              <a:t>NEGATIVE REINFORCEMENT</a:t>
            </a:r>
          </a:p>
        </p:txBody>
      </p:sp>
      <p:sp>
        <p:nvSpPr>
          <p:cNvPr id="10" name="TextBox 10"/>
          <p:cNvSpPr txBox="1"/>
          <p:nvPr/>
        </p:nvSpPr>
        <p:spPr>
          <a:xfrm>
            <a:off x="9951859" y="1369603"/>
            <a:ext cx="8130848" cy="6697693"/>
          </a:xfrm>
          <a:prstGeom prst="rect">
            <a:avLst/>
          </a:prstGeom>
        </p:spPr>
        <p:txBody>
          <a:bodyPr lIns="0" tIns="0" rIns="0" bIns="0" rtlCol="0" anchor="t">
            <a:spAutoFit/>
          </a:bodyPr>
          <a:lstStyle/>
          <a:p>
            <a:pPr marL="0" lvl="0" indent="0" algn="ctr">
              <a:lnSpc>
                <a:spcPts val="3585"/>
              </a:lnSpc>
              <a:spcBef>
                <a:spcPct val="0"/>
              </a:spcBef>
            </a:pPr>
            <a:endParaRPr/>
          </a:p>
          <a:p>
            <a:pPr marL="0" lvl="0" indent="0" algn="ctr">
              <a:lnSpc>
                <a:spcPts val="3585"/>
              </a:lnSpc>
              <a:spcBef>
                <a:spcPct val="0"/>
              </a:spcBef>
            </a:pPr>
            <a:r>
              <a:rPr lang="en-US" sz="2561" b="1">
                <a:solidFill>
                  <a:srgbClr val="000000"/>
                </a:solidFill>
                <a:latin typeface="Nunito Bold"/>
                <a:ea typeface="Nunito Bold"/>
                <a:cs typeface="Nunito Bold"/>
                <a:sym typeface="Nunito Bold"/>
              </a:rPr>
              <a:t>Three-year-old Lucas is working on a matching activity at the table and begins looking frustrated. Instead of crying, Lucas hands his “break” card to his therapist. The therapist immediately gives Lucas a short break from the activity. Over time, Lucas begins using the break card more often during difficult tasks.</a:t>
            </a:r>
          </a:p>
          <a:p>
            <a:pPr marL="0" lvl="0" indent="0" algn="ctr">
              <a:lnSpc>
                <a:spcPts val="3585"/>
              </a:lnSpc>
              <a:spcBef>
                <a:spcPct val="0"/>
              </a:spcBef>
            </a:pPr>
            <a:endParaRPr lang="en-US" sz="2561" b="1">
              <a:solidFill>
                <a:srgbClr val="000000"/>
              </a:solidFill>
              <a:latin typeface="Nunito Bold"/>
              <a:ea typeface="Nunito Bold"/>
              <a:cs typeface="Nunito Bold"/>
              <a:sym typeface="Nunito Bold"/>
            </a:endParaRPr>
          </a:p>
          <a:p>
            <a:pPr marL="0" lvl="0" indent="0" algn="ctr">
              <a:lnSpc>
                <a:spcPts val="3585"/>
              </a:lnSpc>
              <a:spcBef>
                <a:spcPct val="0"/>
              </a:spcBef>
            </a:pPr>
            <a:r>
              <a:rPr lang="en-US" sz="2561" b="1">
                <a:solidFill>
                  <a:srgbClr val="000000"/>
                </a:solidFill>
                <a:latin typeface="Nunito Bold"/>
                <a:ea typeface="Nunito Bold"/>
                <a:cs typeface="Nunito Bold"/>
                <a:sym typeface="Nunito Bold"/>
              </a:rPr>
              <a:t>Discussion Questions</a:t>
            </a:r>
          </a:p>
          <a:p>
            <a:pPr marL="552987" lvl="1" indent="-276493" algn="ctr">
              <a:lnSpc>
                <a:spcPts val="3585"/>
              </a:lnSpc>
              <a:spcBef>
                <a:spcPct val="0"/>
              </a:spcBef>
              <a:buFont typeface="Arial"/>
              <a:buChar char="•"/>
            </a:pPr>
            <a:r>
              <a:rPr lang="en-US" sz="2561" b="1">
                <a:solidFill>
                  <a:srgbClr val="000000"/>
                </a:solidFill>
                <a:latin typeface="Nunito Bold"/>
                <a:ea typeface="Nunito Bold"/>
                <a:cs typeface="Nunito Bold"/>
                <a:sym typeface="Nunito Bold"/>
              </a:rPr>
              <a:t>What behavior did Lucas use?</a:t>
            </a:r>
          </a:p>
          <a:p>
            <a:pPr marL="552987" lvl="1" indent="-276493" algn="ctr">
              <a:lnSpc>
                <a:spcPts val="3585"/>
              </a:lnSpc>
              <a:spcBef>
                <a:spcPct val="0"/>
              </a:spcBef>
              <a:buFont typeface="Arial"/>
              <a:buChar char="•"/>
            </a:pPr>
            <a:r>
              <a:rPr lang="en-US" sz="2561" b="1">
                <a:solidFill>
                  <a:srgbClr val="000000"/>
                </a:solidFill>
                <a:latin typeface="Nunito Bold"/>
                <a:ea typeface="Nunito Bold"/>
                <a:cs typeface="Nunito Bold"/>
                <a:sym typeface="Nunito Bold"/>
              </a:rPr>
              <a:t>What was removed after the behavior?</a:t>
            </a:r>
          </a:p>
          <a:p>
            <a:pPr marL="552987" lvl="1" indent="-276493" algn="ctr">
              <a:lnSpc>
                <a:spcPts val="3585"/>
              </a:lnSpc>
              <a:spcBef>
                <a:spcPct val="0"/>
              </a:spcBef>
              <a:buFont typeface="Arial"/>
              <a:buChar char="•"/>
            </a:pPr>
            <a:r>
              <a:rPr lang="en-US" sz="2561" b="1">
                <a:solidFill>
                  <a:srgbClr val="000000"/>
                </a:solidFill>
                <a:latin typeface="Nunito Bold"/>
                <a:ea typeface="Nunito Bold"/>
                <a:cs typeface="Nunito Bold"/>
                <a:sym typeface="Nunito Bold"/>
              </a:rPr>
              <a:t>Did the behavior increase or decrease?</a:t>
            </a:r>
          </a:p>
          <a:p>
            <a:pPr marL="552987" lvl="1" indent="-276493" algn="ctr">
              <a:lnSpc>
                <a:spcPts val="3585"/>
              </a:lnSpc>
              <a:spcBef>
                <a:spcPct val="0"/>
              </a:spcBef>
              <a:buFont typeface="Arial"/>
              <a:buChar char="•"/>
            </a:pPr>
            <a:r>
              <a:rPr lang="en-US" sz="2561" b="1">
                <a:solidFill>
                  <a:srgbClr val="000000"/>
                </a:solidFill>
                <a:latin typeface="Nunito Bold"/>
                <a:ea typeface="Nunito Bold"/>
                <a:cs typeface="Nunito Bold"/>
                <a:sym typeface="Nunito Bold"/>
              </a:rPr>
              <a:t>Why is this an example of negative reinforcement?</a:t>
            </a:r>
          </a:p>
          <a:p>
            <a:pPr marL="0" lvl="0" indent="0" algn="ctr">
              <a:lnSpc>
                <a:spcPts val="3585"/>
              </a:lnSpc>
              <a:spcBef>
                <a:spcPct val="0"/>
              </a:spcBef>
            </a:pPr>
            <a:endParaRPr lang="en-US" sz="2561" b="1">
              <a:solidFill>
                <a:srgbClr val="000000"/>
              </a:solidFill>
              <a:latin typeface="Nunito Bold"/>
              <a:ea typeface="Nunito Bold"/>
              <a:cs typeface="Nunito Bold"/>
              <a:sym typeface="Nunito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095536" y="3776780"/>
            <a:ext cx="2692546" cy="2685814"/>
          </a:xfrm>
          <a:custGeom>
            <a:avLst/>
            <a:gdLst/>
            <a:ahLst/>
            <a:cxnLst/>
            <a:rect l="l" t="t" r="r" b="b"/>
            <a:pathLst>
              <a:path w="2692546" h="2685814">
                <a:moveTo>
                  <a:pt x="0" y="0"/>
                </a:moveTo>
                <a:lnTo>
                  <a:pt x="2692545" y="0"/>
                </a:lnTo>
                <a:lnTo>
                  <a:pt x="2692545"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228060" y="0"/>
            <a:ext cx="1152039" cy="1355340"/>
          </a:xfrm>
          <a:custGeom>
            <a:avLst/>
            <a:gdLst/>
            <a:ahLst/>
            <a:cxnLst/>
            <a:rect l="l" t="t" r="r" b="b"/>
            <a:pathLst>
              <a:path w="1152039" h="1355340">
                <a:moveTo>
                  <a:pt x="0" y="0"/>
                </a:moveTo>
                <a:lnTo>
                  <a:pt x="1152040" y="0"/>
                </a:lnTo>
                <a:lnTo>
                  <a:pt x="1152040"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8697894" y="8595461"/>
            <a:ext cx="892213" cy="1049662"/>
          </a:xfrm>
          <a:custGeom>
            <a:avLst/>
            <a:gdLst/>
            <a:ahLst/>
            <a:cxnLst/>
            <a:rect l="l" t="t" r="r" b="b"/>
            <a:pathLst>
              <a:path w="892213" h="1049662">
                <a:moveTo>
                  <a:pt x="0" y="0"/>
                </a:moveTo>
                <a:lnTo>
                  <a:pt x="892212" y="0"/>
                </a:lnTo>
                <a:lnTo>
                  <a:pt x="892212" y="1049663"/>
                </a:lnTo>
                <a:lnTo>
                  <a:pt x="0" y="104966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241633" y="53959"/>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8515334" y="7977650"/>
            <a:ext cx="410585" cy="483042"/>
          </a:xfrm>
          <a:custGeom>
            <a:avLst/>
            <a:gdLst/>
            <a:ahLst/>
            <a:cxnLst/>
            <a:rect l="l" t="t" r="r" b="b"/>
            <a:pathLst>
              <a:path w="410585" h="483042">
                <a:moveTo>
                  <a:pt x="0" y="0"/>
                </a:moveTo>
                <a:lnTo>
                  <a:pt x="410586" y="0"/>
                </a:lnTo>
                <a:lnTo>
                  <a:pt x="410586"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007737" y="1280036"/>
            <a:ext cx="6705950" cy="844558"/>
          </a:xfrm>
          <a:prstGeom prst="rect">
            <a:avLst/>
          </a:prstGeom>
        </p:spPr>
        <p:txBody>
          <a:bodyPr lIns="0" tIns="0" rIns="0" bIns="0" rtlCol="0" anchor="t">
            <a:spAutoFit/>
          </a:bodyPr>
          <a:lstStyle/>
          <a:p>
            <a:pPr marL="0" lvl="0" indent="0" algn="ctr">
              <a:lnSpc>
                <a:spcPts val="6246"/>
              </a:lnSpc>
            </a:pPr>
            <a:r>
              <a:rPr lang="en-US" sz="6184">
                <a:solidFill>
                  <a:srgbClr val="327EBB"/>
                </a:solidFill>
                <a:latin typeface="Bobby Jones"/>
                <a:ea typeface="Bobby Jones"/>
                <a:cs typeface="Bobby Jones"/>
                <a:sym typeface="Bobby Jones"/>
              </a:rPr>
              <a:t>POSITIVE PUNISHMENT</a:t>
            </a:r>
          </a:p>
        </p:txBody>
      </p:sp>
      <p:sp>
        <p:nvSpPr>
          <p:cNvPr id="10" name="TextBox 10"/>
          <p:cNvSpPr txBox="1"/>
          <p:nvPr/>
        </p:nvSpPr>
        <p:spPr>
          <a:xfrm>
            <a:off x="684735" y="2581794"/>
            <a:ext cx="6705950" cy="7591372"/>
          </a:xfrm>
          <a:prstGeom prst="rect">
            <a:avLst/>
          </a:prstGeom>
        </p:spPr>
        <p:txBody>
          <a:bodyPr lIns="0" tIns="0" rIns="0" bIns="0" rtlCol="0" anchor="t">
            <a:spAutoFit/>
          </a:bodyPr>
          <a:lstStyle/>
          <a:p>
            <a:pPr marL="0" lvl="0" indent="0" algn="ctr">
              <a:lnSpc>
                <a:spcPts val="3152"/>
              </a:lnSpc>
              <a:spcBef>
                <a:spcPct val="0"/>
              </a:spcBef>
            </a:pPr>
            <a:r>
              <a:rPr lang="en-US" sz="2252" b="1">
                <a:solidFill>
                  <a:srgbClr val="000000"/>
                </a:solidFill>
                <a:latin typeface="Nunito Bold"/>
                <a:ea typeface="Nunito Bold"/>
                <a:cs typeface="Nunito Bold"/>
                <a:sym typeface="Nunito Bold"/>
              </a:rPr>
              <a:t>Something is added after a behavior, and the behavior decreases. </a:t>
            </a:r>
          </a:p>
          <a:p>
            <a:pPr marL="0" lvl="0" indent="0" algn="ctr">
              <a:lnSpc>
                <a:spcPts val="3152"/>
              </a:lnSpc>
              <a:spcBef>
                <a:spcPct val="0"/>
              </a:spcBef>
            </a:pPr>
            <a:r>
              <a:rPr lang="en-US" sz="2252" b="1">
                <a:solidFill>
                  <a:srgbClr val="000000"/>
                </a:solidFill>
                <a:latin typeface="Nunito Bold"/>
                <a:ea typeface="Nunito Bold"/>
                <a:cs typeface="Nunito Bold"/>
                <a:sym typeface="Nunito Bold"/>
              </a:rPr>
              <a:t>Formula: Behavior → Something Added → Behavior Decreases. </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r>
              <a:rPr lang="en-US" sz="2252" b="1">
                <a:solidFill>
                  <a:srgbClr val="000000"/>
                </a:solidFill>
                <a:latin typeface="Nunito Bold"/>
                <a:ea typeface="Nunito Bold"/>
                <a:cs typeface="Nunito Bold"/>
                <a:sym typeface="Nunito Bold"/>
              </a:rPr>
              <a:t>Examples: </a:t>
            </a:r>
          </a:p>
          <a:p>
            <a:pPr marL="0" lvl="0" indent="0" algn="ctr">
              <a:lnSpc>
                <a:spcPts val="3152"/>
              </a:lnSpc>
              <a:spcBef>
                <a:spcPct val="0"/>
              </a:spcBef>
            </a:pPr>
            <a:r>
              <a:rPr lang="en-US" sz="2252" b="1">
                <a:solidFill>
                  <a:srgbClr val="000000"/>
                </a:solidFill>
                <a:latin typeface="Nunito Bold"/>
                <a:ea typeface="Nunito Bold"/>
                <a:cs typeface="Nunito Bold"/>
                <a:sym typeface="Nunito Bold"/>
              </a:rPr>
              <a:t>Throwing food → parent says "No"</a:t>
            </a:r>
          </a:p>
          <a:p>
            <a:pPr marL="0" lvl="0" indent="0" algn="ctr">
              <a:lnSpc>
                <a:spcPts val="3152"/>
              </a:lnSpc>
              <a:spcBef>
                <a:spcPct val="0"/>
              </a:spcBef>
            </a:pPr>
            <a:r>
              <a:rPr lang="en-US" sz="2252" b="1">
                <a:solidFill>
                  <a:srgbClr val="000000"/>
                </a:solidFill>
                <a:latin typeface="Nunito Bold"/>
                <a:ea typeface="Nunito Bold"/>
                <a:cs typeface="Nunito Bold"/>
                <a:sym typeface="Nunito Bold"/>
              </a:rPr>
              <a:t>Hitting peer → adult blocks and corrects. </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r>
              <a:rPr lang="en-US" sz="2252" b="1">
                <a:solidFill>
                  <a:srgbClr val="000000"/>
                </a:solidFill>
                <a:latin typeface="Nunito Bold"/>
                <a:ea typeface="Nunito Bold"/>
                <a:cs typeface="Nunito Bold"/>
                <a:sym typeface="Nunito Bold"/>
              </a:rPr>
              <a:t>You are driving over the speed limit and receive a speeding ticket. Because something was added after the behavior (the ticket), you may be less likely to speed in the future.</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r>
              <a:rPr lang="en-US" sz="2252" b="1">
                <a:solidFill>
                  <a:srgbClr val="000000"/>
                </a:solidFill>
                <a:latin typeface="Nunito Bold"/>
                <a:ea typeface="Nunito Bold"/>
                <a:cs typeface="Nunito Bold"/>
                <a:sym typeface="Nunito Bold"/>
              </a:rPr>
              <a:t>You touch a hot pan on the stove and immediately feel pain. The pain was added after the behavior, so you are less likely to touch the hot pan again.</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515334" y="3001293"/>
            <a:ext cx="2692546" cy="2685814"/>
          </a:xfrm>
          <a:custGeom>
            <a:avLst/>
            <a:gdLst/>
            <a:ahLst/>
            <a:cxnLst/>
            <a:rect l="l" t="t" r="r" b="b"/>
            <a:pathLst>
              <a:path w="2692546" h="2685814">
                <a:moveTo>
                  <a:pt x="0" y="0"/>
                </a:moveTo>
                <a:lnTo>
                  <a:pt x="2692546" y="0"/>
                </a:lnTo>
                <a:lnTo>
                  <a:pt x="2692546"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228060" y="0"/>
            <a:ext cx="1152039" cy="1355340"/>
          </a:xfrm>
          <a:custGeom>
            <a:avLst/>
            <a:gdLst/>
            <a:ahLst/>
            <a:cxnLst/>
            <a:rect l="l" t="t" r="r" b="b"/>
            <a:pathLst>
              <a:path w="1152039" h="1355340">
                <a:moveTo>
                  <a:pt x="0" y="0"/>
                </a:moveTo>
                <a:lnTo>
                  <a:pt x="1152040" y="0"/>
                </a:lnTo>
                <a:lnTo>
                  <a:pt x="1152040"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8697894" y="8595461"/>
            <a:ext cx="892213" cy="1049662"/>
          </a:xfrm>
          <a:custGeom>
            <a:avLst/>
            <a:gdLst/>
            <a:ahLst/>
            <a:cxnLst/>
            <a:rect l="l" t="t" r="r" b="b"/>
            <a:pathLst>
              <a:path w="892213" h="1049662">
                <a:moveTo>
                  <a:pt x="0" y="0"/>
                </a:moveTo>
                <a:lnTo>
                  <a:pt x="892212" y="0"/>
                </a:lnTo>
                <a:lnTo>
                  <a:pt x="892212" y="1049663"/>
                </a:lnTo>
                <a:lnTo>
                  <a:pt x="0" y="104966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241633" y="53959"/>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8515334" y="7977650"/>
            <a:ext cx="410585" cy="483042"/>
          </a:xfrm>
          <a:custGeom>
            <a:avLst/>
            <a:gdLst/>
            <a:ahLst/>
            <a:cxnLst/>
            <a:rect l="l" t="t" r="r" b="b"/>
            <a:pathLst>
              <a:path w="410585" h="483042">
                <a:moveTo>
                  <a:pt x="0" y="0"/>
                </a:moveTo>
                <a:lnTo>
                  <a:pt x="410586" y="0"/>
                </a:lnTo>
                <a:lnTo>
                  <a:pt x="410586"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028700" y="303016"/>
            <a:ext cx="6705950" cy="844558"/>
          </a:xfrm>
          <a:prstGeom prst="rect">
            <a:avLst/>
          </a:prstGeom>
        </p:spPr>
        <p:txBody>
          <a:bodyPr lIns="0" tIns="0" rIns="0" bIns="0" rtlCol="0" anchor="t">
            <a:spAutoFit/>
          </a:bodyPr>
          <a:lstStyle/>
          <a:p>
            <a:pPr marL="0" lvl="0" indent="0" algn="ctr">
              <a:lnSpc>
                <a:spcPts val="6246"/>
              </a:lnSpc>
            </a:pPr>
            <a:r>
              <a:rPr lang="en-US" sz="6184">
                <a:solidFill>
                  <a:srgbClr val="327EBB"/>
                </a:solidFill>
                <a:latin typeface="Bobby Jones"/>
                <a:ea typeface="Bobby Jones"/>
                <a:cs typeface="Bobby Jones"/>
                <a:sym typeface="Bobby Jones"/>
              </a:rPr>
              <a:t>POSITIVE PUNISHMENT</a:t>
            </a:r>
          </a:p>
        </p:txBody>
      </p:sp>
      <p:sp>
        <p:nvSpPr>
          <p:cNvPr id="10" name="TextBox 10"/>
          <p:cNvSpPr txBox="1"/>
          <p:nvPr/>
        </p:nvSpPr>
        <p:spPr>
          <a:xfrm>
            <a:off x="419388" y="1948743"/>
            <a:ext cx="7924573" cy="6791272"/>
          </a:xfrm>
          <a:prstGeom prst="rect">
            <a:avLst/>
          </a:prstGeom>
        </p:spPr>
        <p:txBody>
          <a:bodyPr lIns="0" tIns="0" rIns="0" bIns="0" rtlCol="0" anchor="t">
            <a:spAutoFit/>
          </a:bodyPr>
          <a:lstStyle/>
          <a:p>
            <a:pPr algn="ctr">
              <a:lnSpc>
                <a:spcPts val="3152"/>
              </a:lnSpc>
            </a:pPr>
            <a:r>
              <a:rPr lang="en-US" sz="2252" b="1">
                <a:solidFill>
                  <a:srgbClr val="000000"/>
                </a:solidFill>
                <a:latin typeface="Nunito Bold"/>
                <a:ea typeface="Nunito Bold"/>
                <a:cs typeface="Nunito Bold"/>
                <a:sym typeface="Nunito Bold"/>
              </a:rPr>
              <a:t>Examples Used in ABA</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Child hits peer → adult gives verbal correction</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Toddler throws food → parent says “Food stays on the table”</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Child climbs on furniture → adult redirects child off furniture</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Student shouts out → teacher gives reminder to raise hand</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Child bites → adult blocks and redirects behavior</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Toddler throws toys → instructed to help clean up</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Child runs away → adult immediately guides child back</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Student scribbles on wall → required to help clean it</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Child grabs toys → adult says “Ask first” and prompts requesting</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Toddler splashes water excessively → adult provides correction and stops behavior</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95984"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8095536" y="3776780"/>
            <a:ext cx="2692546" cy="2685814"/>
          </a:xfrm>
          <a:custGeom>
            <a:avLst/>
            <a:gdLst/>
            <a:ahLst/>
            <a:cxnLst/>
            <a:rect l="l" t="t" r="r" b="b"/>
            <a:pathLst>
              <a:path w="2692546" h="2685814">
                <a:moveTo>
                  <a:pt x="0" y="0"/>
                </a:moveTo>
                <a:lnTo>
                  <a:pt x="2692545" y="0"/>
                </a:lnTo>
                <a:lnTo>
                  <a:pt x="2692545" y="2685814"/>
                </a:lnTo>
                <a:lnTo>
                  <a:pt x="0" y="2685814"/>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228060" y="0"/>
            <a:ext cx="1152039" cy="1355340"/>
          </a:xfrm>
          <a:custGeom>
            <a:avLst/>
            <a:gdLst/>
            <a:ahLst/>
            <a:cxnLst/>
            <a:rect l="l" t="t" r="r" b="b"/>
            <a:pathLst>
              <a:path w="1152039" h="1355340">
                <a:moveTo>
                  <a:pt x="0" y="0"/>
                </a:moveTo>
                <a:lnTo>
                  <a:pt x="1152040" y="0"/>
                </a:lnTo>
                <a:lnTo>
                  <a:pt x="1152040" y="1355340"/>
                </a:lnTo>
                <a:lnTo>
                  <a:pt x="0" y="135534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8697894" y="8595461"/>
            <a:ext cx="892213" cy="1049662"/>
          </a:xfrm>
          <a:custGeom>
            <a:avLst/>
            <a:gdLst/>
            <a:ahLst/>
            <a:cxnLst/>
            <a:rect l="l" t="t" r="r" b="b"/>
            <a:pathLst>
              <a:path w="892213" h="1049662">
                <a:moveTo>
                  <a:pt x="0" y="0"/>
                </a:moveTo>
                <a:lnTo>
                  <a:pt x="892212" y="0"/>
                </a:lnTo>
                <a:lnTo>
                  <a:pt x="892212" y="1049663"/>
                </a:lnTo>
                <a:lnTo>
                  <a:pt x="0" y="104966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241633" y="53959"/>
            <a:ext cx="530154" cy="623711"/>
          </a:xfrm>
          <a:custGeom>
            <a:avLst/>
            <a:gdLst/>
            <a:ahLst/>
            <a:cxnLst/>
            <a:rect l="l" t="t" r="r" b="b"/>
            <a:pathLst>
              <a:path w="530154" h="623711">
                <a:moveTo>
                  <a:pt x="0" y="0"/>
                </a:moveTo>
                <a:lnTo>
                  <a:pt x="530154" y="0"/>
                </a:lnTo>
                <a:lnTo>
                  <a:pt x="530154" y="623711"/>
                </a:lnTo>
                <a:lnTo>
                  <a:pt x="0" y="62371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8515334" y="7977650"/>
            <a:ext cx="410585" cy="483042"/>
          </a:xfrm>
          <a:custGeom>
            <a:avLst/>
            <a:gdLst/>
            <a:ahLst/>
            <a:cxnLst/>
            <a:rect l="l" t="t" r="r" b="b"/>
            <a:pathLst>
              <a:path w="410585" h="483042">
                <a:moveTo>
                  <a:pt x="0" y="0"/>
                </a:moveTo>
                <a:lnTo>
                  <a:pt x="410586" y="0"/>
                </a:lnTo>
                <a:lnTo>
                  <a:pt x="410586" y="483042"/>
                </a:lnTo>
                <a:lnTo>
                  <a:pt x="0" y="48304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1007737" y="1280036"/>
            <a:ext cx="6705950" cy="844558"/>
          </a:xfrm>
          <a:prstGeom prst="rect">
            <a:avLst/>
          </a:prstGeom>
        </p:spPr>
        <p:txBody>
          <a:bodyPr lIns="0" tIns="0" rIns="0" bIns="0" rtlCol="0" anchor="t">
            <a:spAutoFit/>
          </a:bodyPr>
          <a:lstStyle/>
          <a:p>
            <a:pPr marL="0" lvl="0" indent="0" algn="ctr">
              <a:lnSpc>
                <a:spcPts val="6246"/>
              </a:lnSpc>
            </a:pPr>
            <a:r>
              <a:rPr lang="en-US" sz="6184">
                <a:solidFill>
                  <a:srgbClr val="327EBB"/>
                </a:solidFill>
                <a:latin typeface="Bobby Jones"/>
                <a:ea typeface="Bobby Jones"/>
                <a:cs typeface="Bobby Jones"/>
                <a:sym typeface="Bobby Jones"/>
              </a:rPr>
              <a:t>POSITIVE PUNISHMENT</a:t>
            </a:r>
          </a:p>
        </p:txBody>
      </p:sp>
      <p:sp>
        <p:nvSpPr>
          <p:cNvPr id="10" name="TextBox 10"/>
          <p:cNvSpPr txBox="1"/>
          <p:nvPr/>
        </p:nvSpPr>
        <p:spPr>
          <a:xfrm>
            <a:off x="684735" y="2581794"/>
            <a:ext cx="6705950" cy="6791272"/>
          </a:xfrm>
          <a:prstGeom prst="rect">
            <a:avLst/>
          </a:prstGeom>
        </p:spPr>
        <p:txBody>
          <a:bodyPr lIns="0" tIns="0" rIns="0" bIns="0" rtlCol="0" anchor="t">
            <a:spAutoFit/>
          </a:bodyPr>
          <a:lstStyle/>
          <a:p>
            <a:pPr marL="0" lvl="0" indent="0" algn="ctr">
              <a:lnSpc>
                <a:spcPts val="3152"/>
              </a:lnSpc>
              <a:spcBef>
                <a:spcPct val="0"/>
              </a:spcBef>
            </a:pPr>
            <a:r>
              <a:rPr lang="en-US" sz="2252" b="1">
                <a:solidFill>
                  <a:srgbClr val="000000"/>
                </a:solidFill>
                <a:latin typeface="Nunito Bold"/>
                <a:ea typeface="Nunito Bold"/>
                <a:cs typeface="Nunito Bold"/>
                <a:sym typeface="Nunito Bold"/>
              </a:rPr>
              <a:t>Scenario: Positive Punishment</a:t>
            </a:r>
          </a:p>
          <a:p>
            <a:pPr marL="0" lvl="0" indent="0" algn="ctr">
              <a:lnSpc>
                <a:spcPts val="3152"/>
              </a:lnSpc>
              <a:spcBef>
                <a:spcPct val="0"/>
              </a:spcBef>
            </a:pPr>
            <a:r>
              <a:rPr lang="en-US" sz="2252" b="1">
                <a:solidFill>
                  <a:srgbClr val="000000"/>
                </a:solidFill>
                <a:latin typeface="Nunito Bold"/>
                <a:ea typeface="Nunito Bold"/>
                <a:cs typeface="Nunito Bold"/>
                <a:sym typeface="Nunito Bold"/>
              </a:rPr>
              <a:t>Two-year-old Ava repeatedly throws food off her tray during lunch. Each time she throws food, her parent immediately says, “Food stays on the table,” and has Ava help pick up the food. Over time, the food throwing begins to decrease.</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a:p>
            <a:pPr marL="0" lvl="0" indent="0" algn="ctr">
              <a:lnSpc>
                <a:spcPts val="3152"/>
              </a:lnSpc>
              <a:spcBef>
                <a:spcPct val="0"/>
              </a:spcBef>
            </a:pPr>
            <a:r>
              <a:rPr lang="en-US" sz="2252" b="1">
                <a:solidFill>
                  <a:srgbClr val="000000"/>
                </a:solidFill>
                <a:latin typeface="Nunito Bold"/>
                <a:ea typeface="Nunito Bold"/>
                <a:cs typeface="Nunito Bold"/>
                <a:sym typeface="Nunito Bold"/>
              </a:rPr>
              <a:t>Discussion Questions</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What was the behavior?</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What consequence occurred after the behavior?</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Was something added or removed?</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Did the behavior increase or decrease?</a:t>
            </a:r>
          </a:p>
          <a:p>
            <a:pPr marL="486227" lvl="1" indent="-243113" algn="ctr">
              <a:lnSpc>
                <a:spcPts val="3152"/>
              </a:lnSpc>
              <a:spcBef>
                <a:spcPct val="0"/>
              </a:spcBef>
              <a:buFont typeface="Arial"/>
              <a:buChar char="•"/>
            </a:pPr>
            <a:r>
              <a:rPr lang="en-US" sz="2252" b="1">
                <a:solidFill>
                  <a:srgbClr val="000000"/>
                </a:solidFill>
                <a:latin typeface="Nunito Bold"/>
                <a:ea typeface="Nunito Bold"/>
                <a:cs typeface="Nunito Bold"/>
                <a:sym typeface="Nunito Bold"/>
              </a:rPr>
              <a:t>Why is this an example of positive punishment?</a:t>
            </a:r>
          </a:p>
          <a:p>
            <a:pPr marL="0" lvl="0" indent="0" algn="ctr">
              <a:lnSpc>
                <a:spcPts val="3152"/>
              </a:lnSpc>
              <a:spcBef>
                <a:spcPct val="0"/>
              </a:spcBef>
            </a:pPr>
            <a:endParaRPr lang="en-US" sz="2252" b="1">
              <a:solidFill>
                <a:srgbClr val="000000"/>
              </a:solidFill>
              <a:latin typeface="Nunito Bold"/>
              <a:ea typeface="Nunito Bold"/>
              <a:cs typeface="Nunito Bold"/>
              <a:sym typeface="Nunito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476095" y="2639237"/>
            <a:ext cx="6205378" cy="6158069"/>
          </a:xfrm>
          <a:custGeom>
            <a:avLst/>
            <a:gdLst/>
            <a:ahLst/>
            <a:cxnLst/>
            <a:rect l="l" t="t" r="r" b="b"/>
            <a:pathLst>
              <a:path w="6205378" h="6158069">
                <a:moveTo>
                  <a:pt x="0" y="0"/>
                </a:moveTo>
                <a:lnTo>
                  <a:pt x="6205379" y="0"/>
                </a:lnTo>
                <a:lnTo>
                  <a:pt x="6205379" y="6158069"/>
                </a:lnTo>
                <a:lnTo>
                  <a:pt x="0" y="6158069"/>
                </a:lnTo>
                <a:lnTo>
                  <a:pt x="0" y="0"/>
                </a:lnTo>
                <a:close/>
              </a:path>
            </a:pathLst>
          </a:custGeom>
          <a:blipFill>
            <a:blip r:embed="rId5"/>
            <a:stretch>
              <a:fillRect/>
            </a:stretch>
          </a:blipFill>
        </p:spPr>
      </p:sp>
      <p:sp>
        <p:nvSpPr>
          <p:cNvPr id="6" name="TextBox 6"/>
          <p:cNvSpPr txBox="1"/>
          <p:nvPr/>
        </p:nvSpPr>
        <p:spPr>
          <a:xfrm>
            <a:off x="8887743" y="470212"/>
            <a:ext cx="7076496"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NEGATIVE PUNISHMENT</a:t>
            </a:r>
          </a:p>
        </p:txBody>
      </p:sp>
      <p:sp>
        <p:nvSpPr>
          <p:cNvPr id="7" name="TextBox 7"/>
          <p:cNvSpPr txBox="1"/>
          <p:nvPr/>
        </p:nvSpPr>
        <p:spPr>
          <a:xfrm>
            <a:off x="8043415" y="3176813"/>
            <a:ext cx="9811740" cy="7402203"/>
          </a:xfrm>
          <a:prstGeom prst="rect">
            <a:avLst/>
          </a:prstGeom>
        </p:spPr>
        <p:txBody>
          <a:bodyPr lIns="0" tIns="0" rIns="0" bIns="0" rtlCol="0" anchor="t">
            <a:spAutoFit/>
          </a:bodyPr>
          <a:lstStyle/>
          <a:p>
            <a:pPr marL="0" lvl="0" indent="0" algn="ctr">
              <a:lnSpc>
                <a:spcPts val="3079"/>
              </a:lnSpc>
              <a:spcBef>
                <a:spcPct val="0"/>
              </a:spcBef>
            </a:pPr>
            <a:r>
              <a:rPr lang="en-US" sz="2199" b="1">
                <a:solidFill>
                  <a:srgbClr val="000000"/>
                </a:solidFill>
                <a:latin typeface="Nunito Bold"/>
                <a:ea typeface="Nunito Bold"/>
                <a:cs typeface="Nunito Bold"/>
                <a:sym typeface="Nunito Bold"/>
              </a:rPr>
              <a:t>Something is removed after a behavior, and the behavior decreases. </a:t>
            </a:r>
          </a:p>
          <a:p>
            <a:pPr marL="0" lvl="0" indent="0" algn="ctr">
              <a:lnSpc>
                <a:spcPts val="3079"/>
              </a:lnSpc>
              <a:spcBef>
                <a:spcPct val="0"/>
              </a:spcBef>
            </a:pPr>
            <a:r>
              <a:rPr lang="en-US" sz="2199" b="1">
                <a:solidFill>
                  <a:srgbClr val="000000"/>
                </a:solidFill>
                <a:latin typeface="Nunito Bold"/>
                <a:ea typeface="Nunito Bold"/>
                <a:cs typeface="Nunito Bold"/>
                <a:sym typeface="Nunito Bold"/>
              </a:rPr>
              <a:t>Examples: </a:t>
            </a:r>
          </a:p>
          <a:p>
            <a:pPr marL="0" lvl="0" indent="0" algn="ctr">
              <a:lnSpc>
                <a:spcPts val="3079"/>
              </a:lnSpc>
              <a:spcBef>
                <a:spcPct val="0"/>
              </a:spcBef>
            </a:pPr>
            <a:r>
              <a:rPr lang="en-US" sz="2199" b="1">
                <a:solidFill>
                  <a:srgbClr val="000000"/>
                </a:solidFill>
                <a:latin typeface="Nunito Bold"/>
                <a:ea typeface="Nunito Bold"/>
                <a:cs typeface="Nunito Bold"/>
                <a:sym typeface="Nunito Bold"/>
              </a:rPr>
              <a:t>Taking away a toy after throwing it</a:t>
            </a:r>
          </a:p>
          <a:p>
            <a:pPr marL="0" lvl="0" indent="0" algn="ctr">
              <a:lnSpc>
                <a:spcPts val="3079"/>
              </a:lnSpc>
              <a:spcBef>
                <a:spcPct val="0"/>
              </a:spcBef>
            </a:pPr>
            <a:r>
              <a:rPr lang="en-US" sz="2199" b="1">
                <a:solidFill>
                  <a:srgbClr val="000000"/>
                </a:solidFill>
                <a:latin typeface="Nunito Bold"/>
                <a:ea typeface="Nunito Bold"/>
                <a:cs typeface="Nunito Bold"/>
                <a:sym typeface="Nunito Bold"/>
              </a:rPr>
              <a:t>Putting bubbles away after hitting</a:t>
            </a:r>
          </a:p>
          <a:p>
            <a:pPr marL="0" lvl="0" indent="0" algn="ctr">
              <a:lnSpc>
                <a:spcPts val="3079"/>
              </a:lnSpc>
              <a:spcBef>
                <a:spcPct val="0"/>
              </a:spcBef>
            </a:pPr>
            <a:r>
              <a:rPr lang="en-US" sz="2199" b="1">
                <a:solidFill>
                  <a:srgbClr val="000000"/>
                </a:solidFill>
                <a:latin typeface="Nunito Bold"/>
                <a:ea typeface="Nunito Bold"/>
                <a:cs typeface="Nunito Bold"/>
                <a:sym typeface="Nunito Bold"/>
              </a:rPr>
              <a:t>Removing a climbing toy temporarily</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ctr">
              <a:lnSpc>
                <a:spcPts val="3079"/>
              </a:lnSpc>
              <a:spcBef>
                <a:spcPct val="0"/>
              </a:spcBef>
            </a:pPr>
            <a:r>
              <a:rPr lang="en-US" sz="2199" b="1">
                <a:solidFill>
                  <a:srgbClr val="000000"/>
                </a:solidFill>
                <a:latin typeface="Nunito Bold"/>
                <a:ea typeface="Nunito Bold"/>
                <a:cs typeface="Nunito Bold"/>
                <a:sym typeface="Nunito Bold"/>
              </a:rPr>
              <a:t>Remember: "Negative" means removed, not harsh! Always pair with teaching replacement skills.</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ctr">
              <a:lnSpc>
                <a:spcPts val="3079"/>
              </a:lnSpc>
              <a:spcBef>
                <a:spcPct val="0"/>
              </a:spcBef>
            </a:pPr>
            <a:r>
              <a:rPr lang="en-US" sz="2199" b="1">
                <a:solidFill>
                  <a:srgbClr val="000000"/>
                </a:solidFill>
                <a:latin typeface="Nunito Bold"/>
                <a:ea typeface="Nunito Bold"/>
                <a:cs typeface="Nunito Bold"/>
                <a:sym typeface="Nunito Bold"/>
              </a:rPr>
              <a:t>A child throws toys during playtime, and the toys are put away for a short period of time. Because access to the toys was removed after the behavior, toy throwing may decrease in the future.</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ctr">
              <a:lnSpc>
                <a:spcPts val="3079"/>
              </a:lnSpc>
              <a:spcBef>
                <a:spcPct val="0"/>
              </a:spcBef>
            </a:pPr>
            <a:r>
              <a:rPr lang="en-US" sz="2199" b="1">
                <a:solidFill>
                  <a:srgbClr val="000000"/>
                </a:solidFill>
                <a:latin typeface="Nunito Bold"/>
                <a:ea typeface="Nunito Bold"/>
                <a:cs typeface="Nunito Bold"/>
                <a:sym typeface="Nunito Bold"/>
              </a:rPr>
              <a:t>You repeatedly forget to pay a credit card bill, and the company removes promotional rewards or cashback benefits. Because something valuable was removed after the behavior, you may become more likely to pay on time in the future.</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476095" y="2639237"/>
            <a:ext cx="6205378" cy="6158069"/>
          </a:xfrm>
          <a:custGeom>
            <a:avLst/>
            <a:gdLst/>
            <a:ahLst/>
            <a:cxnLst/>
            <a:rect l="l" t="t" r="r" b="b"/>
            <a:pathLst>
              <a:path w="6205378" h="6158069">
                <a:moveTo>
                  <a:pt x="0" y="0"/>
                </a:moveTo>
                <a:lnTo>
                  <a:pt x="6205379" y="0"/>
                </a:lnTo>
                <a:lnTo>
                  <a:pt x="6205379" y="6158069"/>
                </a:lnTo>
                <a:lnTo>
                  <a:pt x="0" y="6158069"/>
                </a:lnTo>
                <a:lnTo>
                  <a:pt x="0" y="0"/>
                </a:lnTo>
                <a:close/>
              </a:path>
            </a:pathLst>
          </a:custGeom>
          <a:blipFill>
            <a:blip r:embed="rId5"/>
            <a:stretch>
              <a:fillRect/>
            </a:stretch>
          </a:blipFill>
        </p:spPr>
      </p:sp>
      <p:sp>
        <p:nvSpPr>
          <p:cNvPr id="6" name="TextBox 6"/>
          <p:cNvSpPr txBox="1"/>
          <p:nvPr/>
        </p:nvSpPr>
        <p:spPr>
          <a:xfrm>
            <a:off x="8887743" y="470212"/>
            <a:ext cx="7076496"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NEGATIVE PUNISHMENT</a:t>
            </a:r>
          </a:p>
        </p:txBody>
      </p:sp>
      <p:sp>
        <p:nvSpPr>
          <p:cNvPr id="7" name="TextBox 7"/>
          <p:cNvSpPr txBox="1"/>
          <p:nvPr/>
        </p:nvSpPr>
        <p:spPr>
          <a:xfrm>
            <a:off x="8043415" y="3176813"/>
            <a:ext cx="9811740" cy="5449578"/>
          </a:xfrm>
          <a:prstGeom prst="rect">
            <a:avLst/>
          </a:prstGeom>
        </p:spPr>
        <p:txBody>
          <a:bodyPr lIns="0" tIns="0" rIns="0" bIns="0" rtlCol="0" anchor="t">
            <a:spAutoFit/>
          </a:bodyPr>
          <a:lstStyle/>
          <a:p>
            <a:pPr algn="ctr">
              <a:lnSpc>
                <a:spcPts val="3079"/>
              </a:lnSpc>
            </a:pPr>
            <a:r>
              <a:rPr lang="en-US" sz="2199" b="1">
                <a:solidFill>
                  <a:srgbClr val="000000"/>
                </a:solidFill>
                <a:latin typeface="Nunito Bold"/>
                <a:ea typeface="Nunito Bold"/>
                <a:cs typeface="Nunito Bold"/>
                <a:sym typeface="Nunito Bold"/>
              </a:rPr>
              <a:t>Examples Used in ABA: </a:t>
            </a:r>
          </a:p>
          <a:p>
            <a:pPr algn="ctr">
              <a:lnSpc>
                <a:spcPts val="3079"/>
              </a:lnSpc>
            </a:pPr>
            <a:endParaRPr lang="en-US" sz="2199" b="1">
              <a:solidFill>
                <a:srgbClr val="000000"/>
              </a:solidFill>
              <a:latin typeface="Nunito Bold"/>
              <a:ea typeface="Nunito Bold"/>
              <a:cs typeface="Nunito Bold"/>
              <a:sym typeface="Nunito Bold"/>
            </a:endParaRP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Child throws toy → toy removed briefly</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Toddler hits during play → bubbles put away</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Child screams for tablet → tablet unavailable temporarily</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Student misuses markers → markers removed</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Child throws food → plate removed for short period</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Toddler climbs unsafely → access to climbing toy removed</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Child hits sibling → loss of preferred activity briefly</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Student breaks classroom rules → loses token or point</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Child throws blocks → blocks removed temporarily</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Toddler bites during play → play activity paused briefly</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476095" y="2639237"/>
            <a:ext cx="6205378" cy="6158069"/>
          </a:xfrm>
          <a:custGeom>
            <a:avLst/>
            <a:gdLst/>
            <a:ahLst/>
            <a:cxnLst/>
            <a:rect l="l" t="t" r="r" b="b"/>
            <a:pathLst>
              <a:path w="6205378" h="6158069">
                <a:moveTo>
                  <a:pt x="0" y="0"/>
                </a:moveTo>
                <a:lnTo>
                  <a:pt x="6205379" y="0"/>
                </a:lnTo>
                <a:lnTo>
                  <a:pt x="6205379" y="6158069"/>
                </a:lnTo>
                <a:lnTo>
                  <a:pt x="0" y="6158069"/>
                </a:lnTo>
                <a:lnTo>
                  <a:pt x="0" y="0"/>
                </a:lnTo>
                <a:close/>
              </a:path>
            </a:pathLst>
          </a:custGeom>
          <a:blipFill>
            <a:blip r:embed="rId5"/>
            <a:stretch>
              <a:fillRect/>
            </a:stretch>
          </a:blipFill>
        </p:spPr>
      </p:sp>
      <p:sp>
        <p:nvSpPr>
          <p:cNvPr id="6" name="TextBox 6"/>
          <p:cNvSpPr txBox="1"/>
          <p:nvPr/>
        </p:nvSpPr>
        <p:spPr>
          <a:xfrm>
            <a:off x="8887743" y="470212"/>
            <a:ext cx="7076496"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NEGATIVE PUNISHMENT</a:t>
            </a:r>
          </a:p>
        </p:txBody>
      </p:sp>
      <p:sp>
        <p:nvSpPr>
          <p:cNvPr id="7" name="TextBox 7"/>
          <p:cNvSpPr txBox="1"/>
          <p:nvPr/>
        </p:nvSpPr>
        <p:spPr>
          <a:xfrm>
            <a:off x="8043415" y="3176813"/>
            <a:ext cx="9811740" cy="5059053"/>
          </a:xfrm>
          <a:prstGeom prst="rect">
            <a:avLst/>
          </a:prstGeom>
        </p:spPr>
        <p:txBody>
          <a:bodyPr lIns="0" tIns="0" rIns="0" bIns="0" rtlCol="0" anchor="t">
            <a:spAutoFit/>
          </a:bodyPr>
          <a:lstStyle/>
          <a:p>
            <a:pPr algn="ctr">
              <a:lnSpc>
                <a:spcPts val="3079"/>
              </a:lnSpc>
            </a:pPr>
            <a:endParaRPr/>
          </a:p>
          <a:p>
            <a:pPr algn="ctr">
              <a:lnSpc>
                <a:spcPts val="3079"/>
              </a:lnSpc>
            </a:pPr>
            <a:r>
              <a:rPr lang="en-US" sz="2199" b="1">
                <a:solidFill>
                  <a:srgbClr val="000000"/>
                </a:solidFill>
                <a:latin typeface="Nunito Bold"/>
                <a:ea typeface="Nunito Bold"/>
                <a:cs typeface="Nunito Bold"/>
                <a:sym typeface="Nunito Bold"/>
              </a:rPr>
              <a:t>Three-year-old Mason begins throwing blocks at his sister during playtime. His parent calmly removes the blocks and says, “Blocks are all done when we throw them.” After several consistent responses, Mason begins throwing blocks less often.</a:t>
            </a:r>
          </a:p>
          <a:p>
            <a:pPr algn="ctr">
              <a:lnSpc>
                <a:spcPts val="3079"/>
              </a:lnSpc>
            </a:pPr>
            <a:endParaRPr lang="en-US" sz="2199" b="1">
              <a:solidFill>
                <a:srgbClr val="000000"/>
              </a:solidFill>
              <a:latin typeface="Nunito Bold"/>
              <a:ea typeface="Nunito Bold"/>
              <a:cs typeface="Nunito Bold"/>
              <a:sym typeface="Nunito Bold"/>
            </a:endParaRPr>
          </a:p>
          <a:p>
            <a:pPr algn="ctr">
              <a:lnSpc>
                <a:spcPts val="3079"/>
              </a:lnSpc>
            </a:pPr>
            <a:r>
              <a:rPr lang="en-US" sz="2199" b="1">
                <a:solidFill>
                  <a:srgbClr val="000000"/>
                </a:solidFill>
                <a:latin typeface="Nunito Bold"/>
                <a:ea typeface="Nunito Bold"/>
                <a:cs typeface="Nunito Bold"/>
                <a:sym typeface="Nunito Bold"/>
              </a:rPr>
              <a:t>Discussion Questions</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What was the behavior?</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What consequence occurred after the behavior?</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Was something added or removed?</a:t>
            </a:r>
          </a:p>
          <a:p>
            <a:pPr marL="474913" lvl="1" indent="-237457" algn="ctr">
              <a:lnSpc>
                <a:spcPts val="3079"/>
              </a:lnSpc>
              <a:buFont typeface="Arial"/>
              <a:buChar char="•"/>
            </a:pPr>
            <a:r>
              <a:rPr lang="en-US" sz="2199" b="1">
                <a:solidFill>
                  <a:srgbClr val="000000"/>
                </a:solidFill>
                <a:latin typeface="Nunito Bold"/>
                <a:ea typeface="Nunito Bold"/>
                <a:cs typeface="Nunito Bold"/>
                <a:sym typeface="Nunito Bold"/>
              </a:rPr>
              <a:t>Did the behavior increase or decrease?</a:t>
            </a:r>
          </a:p>
          <a:p>
            <a:pPr marL="474913" lvl="1" indent="-237457" algn="ctr">
              <a:lnSpc>
                <a:spcPts val="3079"/>
              </a:lnSpc>
              <a:spcBef>
                <a:spcPct val="0"/>
              </a:spcBef>
              <a:buFont typeface="Arial"/>
              <a:buChar char="•"/>
            </a:pPr>
            <a:r>
              <a:rPr lang="en-US" sz="2199" b="1">
                <a:solidFill>
                  <a:srgbClr val="000000"/>
                </a:solidFill>
                <a:latin typeface="Nunito Bold"/>
                <a:ea typeface="Nunito Bold"/>
                <a:cs typeface="Nunito Bold"/>
                <a:sym typeface="Nunito Bold"/>
              </a:rPr>
              <a:t>Why is this an example of negative punishment?</a:t>
            </a:r>
          </a:p>
          <a:p>
            <a:pPr marL="0" lvl="0" indent="0" algn="ctr">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10738518">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flipH="1">
            <a:off x="8242258" y="3285597"/>
            <a:ext cx="2568301" cy="2637536"/>
          </a:xfrm>
          <a:custGeom>
            <a:avLst/>
            <a:gdLst/>
            <a:ahLst/>
            <a:cxnLst/>
            <a:rect l="l" t="t" r="r" b="b"/>
            <a:pathLst>
              <a:path w="2568301" h="2637536">
                <a:moveTo>
                  <a:pt x="2568301" y="0"/>
                </a:moveTo>
                <a:lnTo>
                  <a:pt x="0" y="0"/>
                </a:lnTo>
                <a:lnTo>
                  <a:pt x="0" y="2637536"/>
                </a:lnTo>
                <a:lnTo>
                  <a:pt x="2568301" y="2637536"/>
                </a:lnTo>
                <a:lnTo>
                  <a:pt x="2568301"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302861">
            <a:off x="11466595" y="816851"/>
            <a:ext cx="5511754" cy="7216047"/>
          </a:xfrm>
          <a:custGeom>
            <a:avLst/>
            <a:gdLst/>
            <a:ahLst/>
            <a:cxnLst/>
            <a:rect l="l" t="t" r="r" b="b"/>
            <a:pathLst>
              <a:path w="5511754" h="7216047">
                <a:moveTo>
                  <a:pt x="0" y="0"/>
                </a:moveTo>
                <a:lnTo>
                  <a:pt x="5511755" y="0"/>
                </a:lnTo>
                <a:lnTo>
                  <a:pt x="5511755" y="7216047"/>
                </a:lnTo>
                <a:lnTo>
                  <a:pt x="0" y="7216047"/>
                </a:lnTo>
                <a:lnTo>
                  <a:pt x="0" y="0"/>
                </a:lnTo>
                <a:close/>
              </a:path>
            </a:pathLst>
          </a:custGeom>
          <a:blipFill>
            <a:blip r:embed="rId6"/>
            <a:stretch>
              <a:fillRect/>
            </a:stretch>
          </a:blipFill>
        </p:spPr>
      </p:sp>
      <p:sp>
        <p:nvSpPr>
          <p:cNvPr id="9" name="TextBox 9"/>
          <p:cNvSpPr txBox="1"/>
          <p:nvPr/>
        </p:nvSpPr>
        <p:spPr>
          <a:xfrm>
            <a:off x="1028700" y="3102424"/>
            <a:ext cx="6705950" cy="1121275"/>
          </a:xfrm>
          <a:prstGeom prst="rect">
            <a:avLst/>
          </a:prstGeom>
        </p:spPr>
        <p:txBody>
          <a:bodyPr lIns="0" tIns="0" rIns="0" bIns="0" rtlCol="0" anchor="t">
            <a:spAutoFit/>
          </a:bodyPr>
          <a:lstStyle/>
          <a:p>
            <a:pPr marL="0" lvl="0" indent="0" algn="ctr">
              <a:lnSpc>
                <a:spcPts val="8260"/>
              </a:lnSpc>
            </a:pPr>
            <a:r>
              <a:rPr lang="en-US" sz="8178">
                <a:solidFill>
                  <a:srgbClr val="FF5042"/>
                </a:solidFill>
                <a:latin typeface="Bobby Jones"/>
                <a:ea typeface="Bobby Jones"/>
                <a:cs typeface="Bobby Jones"/>
                <a:sym typeface="Bobby Jones"/>
              </a:rPr>
              <a:t>RESPONSE COST</a:t>
            </a:r>
          </a:p>
        </p:txBody>
      </p:sp>
      <p:sp>
        <p:nvSpPr>
          <p:cNvPr id="10" name="TextBox 10"/>
          <p:cNvSpPr txBox="1"/>
          <p:nvPr/>
        </p:nvSpPr>
        <p:spPr>
          <a:xfrm>
            <a:off x="1028700" y="5098976"/>
            <a:ext cx="6705950" cy="393697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FFFBEF"/>
                </a:solidFill>
                <a:latin typeface="Nunito Bold"/>
                <a:ea typeface="Nunito Bold"/>
                <a:cs typeface="Nunito Bold"/>
                <a:sym typeface="Nunito Bold"/>
              </a:rPr>
              <a:t>Response cost means removing a specific reinforcer when an unwanted behavior happens. Examples include losing a token on a reward chart or losing screen time. </a:t>
            </a:r>
          </a:p>
          <a:p>
            <a:pPr marL="0" lvl="0" indent="0" algn="ctr">
              <a:lnSpc>
                <a:spcPts val="3501"/>
              </a:lnSpc>
              <a:spcBef>
                <a:spcPct val="0"/>
              </a:spcBef>
            </a:pPr>
            <a:endParaRPr lang="en-US" sz="2500" b="1">
              <a:solidFill>
                <a:srgbClr val="FFFBEF"/>
              </a:solidFill>
              <a:latin typeface="Nunito Bold"/>
              <a:ea typeface="Nunito Bold"/>
              <a:cs typeface="Nunito Bold"/>
              <a:sym typeface="Nunito Bold"/>
            </a:endParaRPr>
          </a:p>
          <a:p>
            <a:pPr marL="0" lvl="0" indent="0" algn="ctr">
              <a:lnSpc>
                <a:spcPts val="3501"/>
              </a:lnSpc>
              <a:spcBef>
                <a:spcPct val="0"/>
              </a:spcBef>
            </a:pPr>
            <a:r>
              <a:rPr lang="en-US" sz="2500" b="1">
                <a:solidFill>
                  <a:srgbClr val="FFFBEF"/>
                </a:solidFill>
                <a:latin typeface="Nunito Bold"/>
                <a:ea typeface="Nunito Bold"/>
                <a:cs typeface="Nunito Bold"/>
                <a:sym typeface="Nunito Bold"/>
              </a:rPr>
              <a:t>Tips: explain the rule clearly beforehand, apply it consistently every time, never remove ALL reinforcement, and always pair with praise for good behavior!</a:t>
            </a:r>
          </a:p>
        </p:txBody>
      </p:sp>
      <p:sp>
        <p:nvSpPr>
          <p:cNvPr id="11" name="TextBox 11"/>
          <p:cNvSpPr txBox="1"/>
          <p:nvPr/>
        </p:nvSpPr>
        <p:spPr>
          <a:xfrm>
            <a:off x="16461309" y="8517842"/>
            <a:ext cx="722876" cy="513830"/>
          </a:xfrm>
          <a:prstGeom prst="rect">
            <a:avLst/>
          </a:prstGeom>
        </p:spPr>
        <p:txBody>
          <a:bodyPr lIns="0" tIns="0" rIns="0" bIns="0" rtlCol="0" anchor="t">
            <a:spAutoFit/>
          </a:bodyPr>
          <a:lstStyle/>
          <a:p>
            <a:pPr marL="0" lvl="0" indent="0" algn="ctr">
              <a:lnSpc>
                <a:spcPts val="3788"/>
              </a:lnSpc>
            </a:pPr>
            <a:r>
              <a:rPr lang="en-US" sz="3750" dirty="0">
                <a:solidFill>
                  <a:srgbClr val="FF5042"/>
                </a:solidFill>
                <a:latin typeface="Bobby Jones"/>
                <a:ea typeface="Bobby Jones"/>
                <a:cs typeface="Bobby Jones"/>
                <a:sym typeface="Bobby Jones"/>
              </a:rPr>
              <a:t>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604989" y="2976912"/>
            <a:ext cx="6537723" cy="6537723"/>
          </a:xfrm>
          <a:custGeom>
            <a:avLst/>
            <a:gdLst/>
            <a:ahLst/>
            <a:cxnLst/>
            <a:rect l="l" t="t" r="r" b="b"/>
            <a:pathLst>
              <a:path w="6537723" h="6537723">
                <a:moveTo>
                  <a:pt x="0" y="0"/>
                </a:moveTo>
                <a:lnTo>
                  <a:pt x="6537724" y="0"/>
                </a:lnTo>
                <a:lnTo>
                  <a:pt x="6537724" y="6537724"/>
                </a:lnTo>
                <a:lnTo>
                  <a:pt x="0" y="6537724"/>
                </a:lnTo>
                <a:lnTo>
                  <a:pt x="0" y="0"/>
                </a:lnTo>
                <a:close/>
              </a:path>
            </a:pathLst>
          </a:custGeom>
          <a:blipFill>
            <a:blip r:embed="rId5"/>
            <a:stretch>
              <a:fillRect/>
            </a:stretch>
          </a:blipFill>
        </p:spPr>
      </p:sp>
      <p:sp>
        <p:nvSpPr>
          <p:cNvPr id="6" name="TextBox 6"/>
          <p:cNvSpPr txBox="1"/>
          <p:nvPr/>
        </p:nvSpPr>
        <p:spPr>
          <a:xfrm>
            <a:off x="1677008" y="926074"/>
            <a:ext cx="15611810" cy="1182116"/>
          </a:xfrm>
          <a:prstGeom prst="rect">
            <a:avLst/>
          </a:prstGeom>
        </p:spPr>
        <p:txBody>
          <a:bodyPr lIns="0" tIns="0" rIns="0" bIns="0" rtlCol="0" anchor="t">
            <a:spAutoFit/>
          </a:bodyPr>
          <a:lstStyle/>
          <a:p>
            <a:pPr marL="0" lvl="0" indent="0" algn="ctr">
              <a:lnSpc>
                <a:spcPts val="3636"/>
              </a:lnSpc>
            </a:pPr>
            <a:r>
              <a:rPr lang="en-US" sz="3600">
                <a:solidFill>
                  <a:srgbClr val="FFFBEF"/>
                </a:solidFill>
                <a:latin typeface="Bobby Jones"/>
                <a:ea typeface="Bobby Jones"/>
                <a:cs typeface="Bobby Jones"/>
                <a:sym typeface="Bobby Jones"/>
              </a:rPr>
              <a:t>USING CONSEQUENCES BASED ON THE GOAL OF THE BEHAVIOR</a:t>
            </a:r>
          </a:p>
          <a:p>
            <a:pPr marL="0" lvl="0" indent="0" algn="ctr">
              <a:lnSpc>
                <a:spcPts val="2827"/>
              </a:lnSpc>
            </a:pPr>
            <a:r>
              <a:rPr lang="en-US" sz="2799">
                <a:solidFill>
                  <a:srgbClr val="FFFBEF"/>
                </a:solidFill>
                <a:latin typeface="Bobby Jones"/>
                <a:ea typeface="Bobby Jones"/>
                <a:cs typeface="Bobby Jones"/>
                <a:sym typeface="Bobby Jones"/>
              </a:rPr>
              <a:t>NOT ALL BEHAVIORS ARE TREATED THE SAME</a:t>
            </a:r>
          </a:p>
          <a:p>
            <a:pPr marL="0" lvl="0" indent="0" algn="ctr">
              <a:lnSpc>
                <a:spcPts val="2827"/>
              </a:lnSpc>
            </a:pPr>
            <a:endParaRPr lang="en-US" sz="2799">
              <a:solidFill>
                <a:srgbClr val="FFFBEF"/>
              </a:solidFill>
              <a:latin typeface="Bobby Jones"/>
              <a:ea typeface="Bobby Jones"/>
              <a:cs typeface="Bobby Jones"/>
              <a:sym typeface="Bobby Jones"/>
            </a:endParaRPr>
          </a:p>
        </p:txBody>
      </p:sp>
      <p:sp>
        <p:nvSpPr>
          <p:cNvPr id="7" name="TextBox 7"/>
          <p:cNvSpPr txBox="1"/>
          <p:nvPr/>
        </p:nvSpPr>
        <p:spPr>
          <a:xfrm>
            <a:off x="8333824" y="3808722"/>
            <a:ext cx="9811740" cy="5449578"/>
          </a:xfrm>
          <a:prstGeom prst="rect">
            <a:avLst/>
          </a:prstGeom>
        </p:spPr>
        <p:txBody>
          <a:bodyPr lIns="0" tIns="0" rIns="0" bIns="0" rtlCol="0" anchor="t">
            <a:spAutoFit/>
          </a:bodyPr>
          <a:lstStyle/>
          <a:p>
            <a:pPr marL="0" lvl="0" indent="0" algn="ctr">
              <a:lnSpc>
                <a:spcPts val="3079"/>
              </a:lnSpc>
              <a:spcBef>
                <a:spcPct val="0"/>
              </a:spcBef>
            </a:pPr>
            <a:r>
              <a:rPr lang="en-US" sz="2199" b="1">
                <a:solidFill>
                  <a:srgbClr val="000000"/>
                </a:solidFill>
                <a:latin typeface="Nunito Bold"/>
                <a:ea typeface="Nunito Bold"/>
                <a:cs typeface="Nunito Bold"/>
                <a:sym typeface="Nunito Bold"/>
              </a:rPr>
              <a:t>In ABA, we first try to understand:</a:t>
            </a:r>
          </a:p>
          <a:p>
            <a:pPr algn="ctr">
              <a:lnSpc>
                <a:spcPts val="3079"/>
              </a:lnSpc>
              <a:spcBef>
                <a:spcPct val="0"/>
              </a:spcBef>
            </a:pPr>
            <a:r>
              <a:rPr lang="en-US" sz="2199" b="1">
                <a:solidFill>
                  <a:srgbClr val="000000"/>
                </a:solidFill>
                <a:latin typeface="Nunito Bold"/>
                <a:ea typeface="Nunito Bold"/>
                <a:cs typeface="Nunito Bold"/>
                <a:sym typeface="Nunito Bold"/>
              </a:rPr>
              <a:t>Why the behavior is happening (the function)</a:t>
            </a:r>
          </a:p>
          <a:p>
            <a:pPr algn="ctr">
              <a:lnSpc>
                <a:spcPts val="3079"/>
              </a:lnSpc>
              <a:spcBef>
                <a:spcPct val="0"/>
              </a:spcBef>
            </a:pPr>
            <a:r>
              <a:rPr lang="en-US" sz="2199" b="1">
                <a:solidFill>
                  <a:srgbClr val="000000"/>
                </a:solidFill>
                <a:latin typeface="Nunito Bold"/>
                <a:ea typeface="Nunito Bold"/>
                <a:cs typeface="Nunito Bold"/>
                <a:sym typeface="Nunito Bold"/>
              </a:rPr>
              <a:t>Whether it is a behavior we want to increase or decrease</a:t>
            </a:r>
          </a:p>
          <a:p>
            <a:pPr marL="0" lvl="0" indent="0" algn="ctr">
              <a:lnSpc>
                <a:spcPts val="3079"/>
              </a:lnSpc>
              <a:spcBef>
                <a:spcPct val="0"/>
              </a:spcBef>
            </a:pPr>
            <a:r>
              <a:rPr lang="en-US" sz="2199" b="1">
                <a:solidFill>
                  <a:srgbClr val="000000"/>
                </a:solidFill>
                <a:latin typeface="Nunito Bold"/>
                <a:ea typeface="Nunito Bold"/>
                <a:cs typeface="Nunito Bold"/>
                <a:sym typeface="Nunito Bold"/>
              </a:rPr>
              <a:t>Then we choose consequences based on the goal.</a:t>
            </a: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r>
              <a:rPr lang="en-US" sz="2199" b="1">
                <a:solidFill>
                  <a:srgbClr val="000000"/>
                </a:solidFill>
                <a:latin typeface="Nunito Bold"/>
                <a:ea typeface="Nunito Bold"/>
                <a:cs typeface="Nunito Bold"/>
                <a:sym typeface="Nunito Bold"/>
              </a:rPr>
              <a:t>Two-year-old Mia points to the refrigerator and says “juice.” Her dad immediately gives her juice and says, “Nice asking!”</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Do we want this behavior to increase or decrease?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consequence occurred?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Was something added or removed?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type of consequence is this?</a:t>
            </a: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826557" y="3283177"/>
            <a:ext cx="5778062" cy="5778062"/>
          </a:xfrm>
          <a:custGeom>
            <a:avLst/>
            <a:gdLst/>
            <a:ahLst/>
            <a:cxnLst/>
            <a:rect l="l" t="t" r="r" b="b"/>
            <a:pathLst>
              <a:path w="5778062" h="5778062">
                <a:moveTo>
                  <a:pt x="0" y="0"/>
                </a:moveTo>
                <a:lnTo>
                  <a:pt x="5778063" y="0"/>
                </a:lnTo>
                <a:lnTo>
                  <a:pt x="5778063" y="5778062"/>
                </a:lnTo>
                <a:lnTo>
                  <a:pt x="0" y="5778062"/>
                </a:lnTo>
                <a:lnTo>
                  <a:pt x="0" y="0"/>
                </a:lnTo>
                <a:close/>
              </a:path>
            </a:pathLst>
          </a:custGeom>
          <a:blipFill>
            <a:blip r:embed="rId4"/>
            <a:stretch>
              <a:fillRect/>
            </a:stretch>
          </a:blipFill>
        </p:spPr>
      </p:sp>
      <p:sp>
        <p:nvSpPr>
          <p:cNvPr id="5" name="TextBox 5"/>
          <p:cNvSpPr txBox="1"/>
          <p:nvPr/>
        </p:nvSpPr>
        <p:spPr>
          <a:xfrm>
            <a:off x="1677008" y="926074"/>
            <a:ext cx="15611810" cy="1182116"/>
          </a:xfrm>
          <a:prstGeom prst="rect">
            <a:avLst/>
          </a:prstGeom>
        </p:spPr>
        <p:txBody>
          <a:bodyPr lIns="0" tIns="0" rIns="0" bIns="0" rtlCol="0" anchor="t">
            <a:spAutoFit/>
          </a:bodyPr>
          <a:lstStyle/>
          <a:p>
            <a:pPr marL="0" lvl="0" indent="0" algn="ctr">
              <a:lnSpc>
                <a:spcPts val="3636"/>
              </a:lnSpc>
            </a:pPr>
            <a:r>
              <a:rPr lang="en-US" sz="3600">
                <a:solidFill>
                  <a:srgbClr val="FFFBEF"/>
                </a:solidFill>
                <a:latin typeface="Bobby Jones"/>
                <a:ea typeface="Bobby Jones"/>
                <a:cs typeface="Bobby Jones"/>
                <a:sym typeface="Bobby Jones"/>
              </a:rPr>
              <a:t>USING CONSEQUENCES BASED ON THE GOAL OF THE BEHAVIOR</a:t>
            </a:r>
          </a:p>
          <a:p>
            <a:pPr marL="0" lvl="0" indent="0" algn="ctr">
              <a:lnSpc>
                <a:spcPts val="2827"/>
              </a:lnSpc>
            </a:pPr>
            <a:r>
              <a:rPr lang="en-US" sz="2799">
                <a:solidFill>
                  <a:srgbClr val="FFFBEF"/>
                </a:solidFill>
                <a:latin typeface="Bobby Jones"/>
                <a:ea typeface="Bobby Jones"/>
                <a:cs typeface="Bobby Jones"/>
                <a:sym typeface="Bobby Jones"/>
              </a:rPr>
              <a:t>NOT ALL BEHAVIORS ARE TREATED THE SAME</a:t>
            </a:r>
          </a:p>
          <a:p>
            <a:pPr marL="0" lvl="0" indent="0" algn="ctr">
              <a:lnSpc>
                <a:spcPts val="2827"/>
              </a:lnSpc>
            </a:pPr>
            <a:endParaRPr lang="en-US" sz="2799">
              <a:solidFill>
                <a:srgbClr val="FFFBEF"/>
              </a:solidFill>
              <a:latin typeface="Bobby Jones"/>
              <a:ea typeface="Bobby Jones"/>
              <a:cs typeface="Bobby Jones"/>
              <a:sym typeface="Bobby Jones"/>
            </a:endParaRPr>
          </a:p>
        </p:txBody>
      </p:sp>
      <p:sp>
        <p:nvSpPr>
          <p:cNvPr id="6" name="TextBox 6"/>
          <p:cNvSpPr txBox="1"/>
          <p:nvPr/>
        </p:nvSpPr>
        <p:spPr>
          <a:xfrm>
            <a:off x="8349650" y="3476370"/>
            <a:ext cx="9811740" cy="7011678"/>
          </a:xfrm>
          <a:prstGeom prst="rect">
            <a:avLst/>
          </a:prstGeom>
        </p:spPr>
        <p:txBody>
          <a:bodyPr lIns="0" tIns="0" rIns="0" bIns="0" rtlCol="0" anchor="t">
            <a:spAutoFit/>
          </a:bodyPr>
          <a:lstStyle/>
          <a:p>
            <a:pPr marL="0" lvl="0" indent="0" algn="l">
              <a:lnSpc>
                <a:spcPts val="3079"/>
              </a:lnSpc>
              <a:spcBef>
                <a:spcPct val="0"/>
              </a:spcBef>
            </a:pPr>
            <a:r>
              <a:rPr lang="en-US" sz="2199" b="1">
                <a:solidFill>
                  <a:srgbClr val="000000"/>
                </a:solidFill>
                <a:latin typeface="Nunito Bold"/>
                <a:ea typeface="Nunito Bold"/>
                <a:cs typeface="Nunito Bold"/>
                <a:sym typeface="Nunito Bold"/>
              </a:rPr>
              <a:t>Sophia screams for her tablet during dinner. Her parents do not give the tablet after screaming, but later provide it when she calmly requests it.</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Which behavior are the parents trying to increase?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Which behavior are they trying to decrease?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consequence strategy is being used?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Why might this help over time?</a:t>
            </a: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r>
              <a:rPr lang="en-US" sz="2199" b="1">
                <a:solidFill>
                  <a:srgbClr val="000000"/>
                </a:solidFill>
                <a:latin typeface="Nunito Bold"/>
                <a:ea typeface="Nunito Bold"/>
                <a:cs typeface="Nunito Bold"/>
                <a:sym typeface="Nunito Bold"/>
              </a:rPr>
              <a:t>During cleanup time, Noah throws blocks across the room. His mom removes the blocks for a few minutes and redirects him to another activity.</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Do we want this behavior to increase or decrease?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consequence occurred?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Was something added or removed?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type of consequence is this?</a:t>
            </a:r>
          </a:p>
          <a:p>
            <a:pPr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712489" y="-16704154"/>
            <a:ext cx="20390802" cy="20582151"/>
          </a:xfrm>
          <a:custGeom>
            <a:avLst/>
            <a:gdLst/>
            <a:ahLst/>
            <a:cxnLst/>
            <a:rect l="l" t="t" r="r" b="b"/>
            <a:pathLst>
              <a:path w="20390802" h="20582151">
                <a:moveTo>
                  <a:pt x="20390802" y="20582150"/>
                </a:moveTo>
                <a:lnTo>
                  <a:pt x="0" y="20582150"/>
                </a:lnTo>
                <a:lnTo>
                  <a:pt x="0" y="0"/>
                </a:lnTo>
                <a:lnTo>
                  <a:pt x="20390802" y="0"/>
                </a:lnTo>
                <a:lnTo>
                  <a:pt x="20390802" y="20582150"/>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17419384" y="9258300"/>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028700" y="3172393"/>
            <a:ext cx="5778062" cy="5778062"/>
          </a:xfrm>
          <a:custGeom>
            <a:avLst/>
            <a:gdLst/>
            <a:ahLst/>
            <a:cxnLst/>
            <a:rect l="l" t="t" r="r" b="b"/>
            <a:pathLst>
              <a:path w="5778062" h="5778062">
                <a:moveTo>
                  <a:pt x="0" y="0"/>
                </a:moveTo>
                <a:lnTo>
                  <a:pt x="5778062" y="0"/>
                </a:lnTo>
                <a:lnTo>
                  <a:pt x="5778062" y="5778062"/>
                </a:lnTo>
                <a:lnTo>
                  <a:pt x="0" y="5778062"/>
                </a:lnTo>
                <a:lnTo>
                  <a:pt x="0" y="0"/>
                </a:lnTo>
                <a:close/>
              </a:path>
            </a:pathLst>
          </a:custGeom>
          <a:blipFill>
            <a:blip r:embed="rId5"/>
            <a:stretch>
              <a:fillRect/>
            </a:stretch>
          </a:blipFill>
        </p:spPr>
      </p:sp>
      <p:sp>
        <p:nvSpPr>
          <p:cNvPr id="6" name="TextBox 6"/>
          <p:cNvSpPr txBox="1"/>
          <p:nvPr/>
        </p:nvSpPr>
        <p:spPr>
          <a:xfrm>
            <a:off x="1677008" y="926074"/>
            <a:ext cx="15611810" cy="1182116"/>
          </a:xfrm>
          <a:prstGeom prst="rect">
            <a:avLst/>
          </a:prstGeom>
        </p:spPr>
        <p:txBody>
          <a:bodyPr lIns="0" tIns="0" rIns="0" bIns="0" rtlCol="0" anchor="t">
            <a:spAutoFit/>
          </a:bodyPr>
          <a:lstStyle/>
          <a:p>
            <a:pPr marL="0" lvl="0" indent="0" algn="ctr">
              <a:lnSpc>
                <a:spcPts val="3636"/>
              </a:lnSpc>
            </a:pPr>
            <a:r>
              <a:rPr lang="en-US" sz="3600">
                <a:solidFill>
                  <a:srgbClr val="FFFBEF"/>
                </a:solidFill>
                <a:latin typeface="Bobby Jones"/>
                <a:ea typeface="Bobby Jones"/>
                <a:cs typeface="Bobby Jones"/>
                <a:sym typeface="Bobby Jones"/>
              </a:rPr>
              <a:t>USING CONSEQUENCES BASED ON THE GOAL OF THE BEHAVIOR</a:t>
            </a:r>
          </a:p>
          <a:p>
            <a:pPr marL="0" lvl="0" indent="0" algn="ctr">
              <a:lnSpc>
                <a:spcPts val="2827"/>
              </a:lnSpc>
            </a:pPr>
            <a:r>
              <a:rPr lang="en-US" sz="2799">
                <a:solidFill>
                  <a:srgbClr val="FFFBEF"/>
                </a:solidFill>
                <a:latin typeface="Bobby Jones"/>
                <a:ea typeface="Bobby Jones"/>
                <a:cs typeface="Bobby Jones"/>
                <a:sym typeface="Bobby Jones"/>
              </a:rPr>
              <a:t>NOT ALL BEHAVIORS ARE TREATED THE SAME</a:t>
            </a:r>
          </a:p>
          <a:p>
            <a:pPr marL="0" lvl="0" indent="0" algn="ctr">
              <a:lnSpc>
                <a:spcPts val="2827"/>
              </a:lnSpc>
            </a:pPr>
            <a:endParaRPr lang="en-US" sz="2799">
              <a:solidFill>
                <a:srgbClr val="FFFBEF"/>
              </a:solidFill>
              <a:latin typeface="Bobby Jones"/>
              <a:ea typeface="Bobby Jones"/>
              <a:cs typeface="Bobby Jones"/>
              <a:sym typeface="Bobby Jones"/>
            </a:endParaRPr>
          </a:p>
        </p:txBody>
      </p:sp>
      <p:sp>
        <p:nvSpPr>
          <p:cNvPr id="7" name="TextBox 7"/>
          <p:cNvSpPr txBox="1"/>
          <p:nvPr/>
        </p:nvSpPr>
        <p:spPr>
          <a:xfrm>
            <a:off x="8333824" y="3808722"/>
            <a:ext cx="9811740" cy="6230628"/>
          </a:xfrm>
          <a:prstGeom prst="rect">
            <a:avLst/>
          </a:prstGeom>
        </p:spPr>
        <p:txBody>
          <a:bodyPr lIns="0" tIns="0" rIns="0" bIns="0" rtlCol="0" anchor="t">
            <a:spAutoFit/>
          </a:bodyPr>
          <a:lstStyle/>
          <a:p>
            <a:pPr marL="0" lvl="0" indent="0" algn="l">
              <a:lnSpc>
                <a:spcPts val="3079"/>
              </a:lnSpc>
              <a:spcBef>
                <a:spcPct val="0"/>
              </a:spcBef>
            </a:pPr>
            <a:r>
              <a:rPr lang="en-US" sz="2199" b="1">
                <a:solidFill>
                  <a:srgbClr val="000000"/>
                </a:solidFill>
                <a:latin typeface="Nunito Bold"/>
                <a:ea typeface="Nunito Bold"/>
                <a:cs typeface="Nunito Bold"/>
                <a:sym typeface="Nunito Bold"/>
              </a:rPr>
              <a:t>Emma begins whining during a difficult puzzle. Instead of whining, she signs “help.” Her therapist immediately helps her finish part of the puzzle.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Do we want this behavior to increase or decrease?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consequence occurred?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Was something added or removed?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type of consequence is this?</a:t>
            </a:r>
          </a:p>
          <a:p>
            <a:pPr algn="l">
              <a:lnSpc>
                <a:spcPts val="3079"/>
              </a:lnSpc>
              <a:spcBef>
                <a:spcPct val="0"/>
              </a:spcBef>
            </a:pPr>
            <a:endParaRPr lang="en-US" sz="2199" b="1">
              <a:solidFill>
                <a:srgbClr val="000000"/>
              </a:solidFill>
              <a:latin typeface="Nunito Bold"/>
              <a:ea typeface="Nunito Bold"/>
              <a:cs typeface="Nunito Bold"/>
              <a:sym typeface="Nunito Bold"/>
            </a:endParaRPr>
          </a:p>
          <a:p>
            <a:pPr algn="l">
              <a:lnSpc>
                <a:spcPts val="3079"/>
              </a:lnSpc>
              <a:spcBef>
                <a:spcPct val="0"/>
              </a:spcBef>
            </a:pPr>
            <a:endParaRPr lang="en-US" sz="2199" b="1">
              <a:solidFill>
                <a:srgbClr val="000000"/>
              </a:solidFill>
              <a:latin typeface="Nunito Bold"/>
              <a:ea typeface="Nunito Bold"/>
              <a:cs typeface="Nunito Bold"/>
              <a:sym typeface="Nunito Bold"/>
            </a:endParaRPr>
          </a:p>
          <a:p>
            <a:pPr algn="l">
              <a:lnSpc>
                <a:spcPts val="3079"/>
              </a:lnSpc>
              <a:spcBef>
                <a:spcPct val="0"/>
              </a:spcBef>
            </a:pPr>
            <a:r>
              <a:rPr lang="en-US" sz="2199" b="1">
                <a:solidFill>
                  <a:srgbClr val="000000"/>
                </a:solidFill>
                <a:latin typeface="Nunito Bold"/>
                <a:ea typeface="Nunito Bold"/>
                <a:cs typeface="Nunito Bold"/>
                <a:sym typeface="Nunito Bold"/>
              </a:rPr>
              <a:t>Liam repeatedly climbs on the kitchen table. His parent immediately says, “Feet on the floor,” and helps him off the table each time.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Do we want this behavior to increase or decrease?</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consequence occurred?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Was something added or removed?</a:t>
            </a:r>
          </a:p>
          <a:p>
            <a:pPr marL="474913" lvl="1" indent="-237457" algn="l">
              <a:lnSpc>
                <a:spcPts val="3079"/>
              </a:lnSpc>
              <a:spcBef>
                <a:spcPct val="0"/>
              </a:spcBef>
              <a:buFont typeface="Arial"/>
              <a:buChar char="•"/>
            </a:pPr>
            <a:r>
              <a:rPr lang="en-US" sz="2199" b="1">
                <a:solidFill>
                  <a:srgbClr val="000000"/>
                </a:solidFill>
                <a:latin typeface="Nunito Bold"/>
                <a:ea typeface="Nunito Bold"/>
                <a:cs typeface="Nunito Bold"/>
                <a:sym typeface="Nunito Bold"/>
              </a:rPr>
              <a:t>What type of consequence is this?</a:t>
            </a:r>
          </a:p>
          <a:p>
            <a:pPr algn="l">
              <a:lnSpc>
                <a:spcPts val="3079"/>
              </a:lnSpc>
              <a:spcBef>
                <a:spcPct val="0"/>
              </a:spcBef>
            </a:pPr>
            <a:endParaRPr lang="en-US" sz="2199" b="1">
              <a:solidFill>
                <a:srgbClr val="000000"/>
              </a:solidFill>
              <a:latin typeface="Nunito Bold"/>
              <a:ea typeface="Nunito Bold"/>
              <a:cs typeface="Nunito Bold"/>
              <a:sym typeface="Nunito Bold"/>
            </a:endParaRPr>
          </a:p>
          <a:p>
            <a:pPr marL="0" lvl="0" indent="0" algn="l">
              <a:lnSpc>
                <a:spcPts val="3079"/>
              </a:lnSpc>
              <a:spcBef>
                <a:spcPct val="0"/>
              </a:spcBef>
            </a:pPr>
            <a:endParaRPr lang="en-US" sz="2199" b="1">
              <a:solidFill>
                <a:srgbClr val="000000"/>
              </a:solidFill>
              <a:latin typeface="Nunito Bold"/>
              <a:ea typeface="Nunito Bold"/>
              <a:cs typeface="Nunito Bold"/>
              <a:sym typeface="Nunito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398C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8118083" y="3601219"/>
            <a:ext cx="2290391" cy="2352135"/>
          </a:xfrm>
          <a:custGeom>
            <a:avLst/>
            <a:gdLst/>
            <a:ahLst/>
            <a:cxnLst/>
            <a:rect l="l" t="t" r="r" b="b"/>
            <a:pathLst>
              <a:path w="2290391" h="2352135">
                <a:moveTo>
                  <a:pt x="0" y="0"/>
                </a:moveTo>
                <a:lnTo>
                  <a:pt x="2290392" y="0"/>
                </a:lnTo>
                <a:lnTo>
                  <a:pt x="2290392" y="2352135"/>
                </a:lnTo>
                <a:lnTo>
                  <a:pt x="0" y="235213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309054" y="7221071"/>
            <a:ext cx="3533283" cy="3582543"/>
          </a:xfrm>
          <a:custGeom>
            <a:avLst/>
            <a:gdLst/>
            <a:ahLst/>
            <a:cxnLst/>
            <a:rect l="l" t="t" r="r" b="b"/>
            <a:pathLst>
              <a:path w="3533283" h="3582543">
                <a:moveTo>
                  <a:pt x="0" y="0"/>
                </a:moveTo>
                <a:lnTo>
                  <a:pt x="3533283" y="0"/>
                </a:lnTo>
                <a:lnTo>
                  <a:pt x="3533283" y="3582543"/>
                </a:lnTo>
                <a:lnTo>
                  <a:pt x="0" y="3582543"/>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10053274" y="2456066"/>
            <a:ext cx="5778062" cy="5778062"/>
          </a:xfrm>
          <a:custGeom>
            <a:avLst/>
            <a:gdLst/>
            <a:ahLst/>
            <a:cxnLst/>
            <a:rect l="l" t="t" r="r" b="b"/>
            <a:pathLst>
              <a:path w="5778062" h="5778062">
                <a:moveTo>
                  <a:pt x="0" y="0"/>
                </a:moveTo>
                <a:lnTo>
                  <a:pt x="5778063" y="0"/>
                </a:lnTo>
                <a:lnTo>
                  <a:pt x="5778063" y="5778062"/>
                </a:lnTo>
                <a:lnTo>
                  <a:pt x="0" y="5778062"/>
                </a:lnTo>
                <a:lnTo>
                  <a:pt x="0" y="0"/>
                </a:lnTo>
                <a:close/>
              </a:path>
            </a:pathLst>
          </a:custGeom>
          <a:blipFill>
            <a:blip r:embed="rId7"/>
            <a:stretch>
              <a:fillRect/>
            </a:stretch>
          </a:blipFill>
        </p:spPr>
      </p:sp>
      <p:sp>
        <p:nvSpPr>
          <p:cNvPr id="9" name="TextBox 9"/>
          <p:cNvSpPr txBox="1"/>
          <p:nvPr/>
        </p:nvSpPr>
        <p:spPr>
          <a:xfrm>
            <a:off x="1028700" y="2355250"/>
            <a:ext cx="6705950" cy="1121414"/>
          </a:xfrm>
          <a:prstGeom prst="rect">
            <a:avLst/>
          </a:prstGeom>
        </p:spPr>
        <p:txBody>
          <a:bodyPr lIns="0" tIns="0" rIns="0" bIns="0" rtlCol="0" anchor="t">
            <a:spAutoFit/>
          </a:bodyPr>
          <a:lstStyle/>
          <a:p>
            <a:pPr marL="0" lvl="0" indent="0" algn="ctr">
              <a:lnSpc>
                <a:spcPts val="8266"/>
              </a:lnSpc>
            </a:pPr>
            <a:r>
              <a:rPr lang="en-US" sz="8184">
                <a:solidFill>
                  <a:srgbClr val="FFFBEF"/>
                </a:solidFill>
                <a:latin typeface="Bobby Jones"/>
                <a:ea typeface="Bobby Jones"/>
                <a:cs typeface="Bobby Jones"/>
                <a:sym typeface="Bobby Jones"/>
              </a:rPr>
              <a:t>EXTINCTION</a:t>
            </a:r>
          </a:p>
        </p:txBody>
      </p:sp>
      <p:sp>
        <p:nvSpPr>
          <p:cNvPr id="10" name="TextBox 10"/>
          <p:cNvSpPr txBox="1"/>
          <p:nvPr/>
        </p:nvSpPr>
        <p:spPr>
          <a:xfrm>
            <a:off x="1028700" y="4904836"/>
            <a:ext cx="6705950" cy="3238904"/>
          </a:xfrm>
          <a:prstGeom prst="rect">
            <a:avLst/>
          </a:prstGeom>
        </p:spPr>
        <p:txBody>
          <a:bodyPr lIns="0" tIns="0" rIns="0" bIns="0" rtlCol="0" anchor="t">
            <a:spAutoFit/>
          </a:bodyPr>
          <a:lstStyle/>
          <a:p>
            <a:pPr marL="0" lvl="0" indent="0" algn="ctr">
              <a:lnSpc>
                <a:spcPts val="2602"/>
              </a:lnSpc>
              <a:spcBef>
                <a:spcPct val="0"/>
              </a:spcBef>
            </a:pPr>
            <a:r>
              <a:rPr lang="en-US" sz="1859" b="1">
                <a:solidFill>
                  <a:srgbClr val="000000"/>
                </a:solidFill>
                <a:latin typeface="Nunito Bold"/>
                <a:ea typeface="Nunito Bold"/>
                <a:cs typeface="Nunito Bold"/>
                <a:sym typeface="Nunito Bold"/>
              </a:rPr>
              <a:t>Extinction means a behavior no longer produces the payoff it used to get. When a behavior stops getting reinforcement, it gradually decreases over time.</a:t>
            </a:r>
          </a:p>
          <a:p>
            <a:pPr marL="0" lvl="0" indent="0" algn="ctr">
              <a:lnSpc>
                <a:spcPts val="2602"/>
              </a:lnSpc>
              <a:spcBef>
                <a:spcPct val="0"/>
              </a:spcBef>
            </a:pPr>
            <a:endParaRPr lang="en-US" sz="1859" b="1">
              <a:solidFill>
                <a:srgbClr val="000000"/>
              </a:solidFill>
              <a:latin typeface="Nunito Bold"/>
              <a:ea typeface="Nunito Bold"/>
              <a:cs typeface="Nunito Bold"/>
              <a:sym typeface="Nunito Bold"/>
            </a:endParaRPr>
          </a:p>
          <a:p>
            <a:pPr marL="0" lvl="0" indent="0" algn="ctr">
              <a:lnSpc>
                <a:spcPts val="2602"/>
              </a:lnSpc>
              <a:spcBef>
                <a:spcPct val="0"/>
              </a:spcBef>
            </a:pPr>
            <a:r>
              <a:rPr lang="en-US" sz="1859" b="1">
                <a:solidFill>
                  <a:srgbClr val="000000"/>
                </a:solidFill>
                <a:latin typeface="Nunito Bold"/>
                <a:ea typeface="Nunito Bold"/>
                <a:cs typeface="Nunito Bold"/>
                <a:sym typeface="Nunito Bold"/>
              </a:rPr>
              <a:t>Examples: Screaming for candy no longer works when parents stay calm and don't give in. Throwing a spoon no longer gets laughs.</a:t>
            </a:r>
          </a:p>
          <a:p>
            <a:pPr marL="0" lvl="0" indent="0" algn="ctr">
              <a:lnSpc>
                <a:spcPts val="2602"/>
              </a:lnSpc>
              <a:spcBef>
                <a:spcPct val="0"/>
              </a:spcBef>
            </a:pPr>
            <a:endParaRPr lang="en-US" sz="1859" b="1">
              <a:solidFill>
                <a:srgbClr val="000000"/>
              </a:solidFill>
              <a:latin typeface="Nunito Bold"/>
              <a:ea typeface="Nunito Bold"/>
              <a:cs typeface="Nunito Bold"/>
              <a:sym typeface="Nunito Bold"/>
            </a:endParaRPr>
          </a:p>
          <a:p>
            <a:pPr marL="0" lvl="0" indent="0" algn="ctr">
              <a:lnSpc>
                <a:spcPts val="2602"/>
              </a:lnSpc>
              <a:spcBef>
                <a:spcPct val="0"/>
              </a:spcBef>
            </a:pPr>
            <a:r>
              <a:rPr lang="en-US" sz="1859" b="1">
                <a:solidFill>
                  <a:srgbClr val="000000"/>
                </a:solidFill>
                <a:latin typeface="Nunito Bold"/>
                <a:ea typeface="Nunito Bold"/>
                <a:cs typeface="Nunito Bold"/>
                <a:sym typeface="Nunito Bold"/>
              </a:rPr>
              <a:t>Key points: Consistency is critical for extinction to work. Always pair extinction with teaching replacement skills!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1232679" y="-49830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3387525">
            <a:off x="9496469" y="2837501"/>
            <a:ext cx="8686010" cy="4346819"/>
          </a:xfrm>
          <a:custGeom>
            <a:avLst/>
            <a:gdLst/>
            <a:ahLst/>
            <a:cxnLst/>
            <a:rect l="l" t="t" r="r" b="b"/>
            <a:pathLst>
              <a:path w="8686010" h="4346819">
                <a:moveTo>
                  <a:pt x="0" y="0"/>
                </a:moveTo>
                <a:lnTo>
                  <a:pt x="8686009" y="0"/>
                </a:lnTo>
                <a:lnTo>
                  <a:pt x="8686009" y="4346819"/>
                </a:lnTo>
                <a:lnTo>
                  <a:pt x="0" y="4346819"/>
                </a:lnTo>
                <a:lnTo>
                  <a:pt x="0" y="0"/>
                </a:lnTo>
                <a:close/>
              </a:path>
            </a:pathLst>
          </a:custGeom>
          <a:blipFill>
            <a:blip>
              <a:extLst>
                <a:ext uri="{96DAC541-7B7A-43D3-8B79-37D633B846F1}">
                  <asvg:svgBlip xmlns:asvg="http://schemas.microsoft.com/office/drawing/2016/SVG/main" r:embed="rId3"/>
                </a:ext>
              </a:extLst>
            </a:blip>
            <a:stretch>
              <a:fillRect b="-26888"/>
            </a:stretch>
          </a:blipFill>
        </p:spPr>
      </p:sp>
      <p:sp>
        <p:nvSpPr>
          <p:cNvPr id="4" name="Freeform 4"/>
          <p:cNvSpPr/>
          <p:nvPr/>
        </p:nvSpPr>
        <p:spPr>
          <a:xfrm>
            <a:off x="2855222" y="1804187"/>
            <a:ext cx="1152039" cy="1355340"/>
          </a:xfrm>
          <a:custGeom>
            <a:avLst/>
            <a:gdLst/>
            <a:ahLst/>
            <a:cxnLst/>
            <a:rect l="l" t="t" r="r" b="b"/>
            <a:pathLst>
              <a:path w="1152039" h="1355340">
                <a:moveTo>
                  <a:pt x="0" y="0"/>
                </a:moveTo>
                <a:lnTo>
                  <a:pt x="1152039" y="0"/>
                </a:lnTo>
                <a:lnTo>
                  <a:pt x="1152039" y="1355340"/>
                </a:lnTo>
                <a:lnTo>
                  <a:pt x="0" y="135534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rot="-10800000">
            <a:off x="6821474" y="8054166"/>
            <a:ext cx="892213" cy="1049662"/>
          </a:xfrm>
          <a:custGeom>
            <a:avLst/>
            <a:gdLst/>
            <a:ahLst/>
            <a:cxnLst/>
            <a:rect l="l" t="t" r="r" b="b"/>
            <a:pathLst>
              <a:path w="892213" h="1049662">
                <a:moveTo>
                  <a:pt x="0" y="0"/>
                </a:moveTo>
                <a:lnTo>
                  <a:pt x="892213" y="0"/>
                </a:lnTo>
                <a:lnTo>
                  <a:pt x="892213" y="1049662"/>
                </a:lnTo>
                <a:lnTo>
                  <a:pt x="0" y="104966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4360712" y="2535817"/>
            <a:ext cx="530154" cy="623711"/>
          </a:xfrm>
          <a:custGeom>
            <a:avLst/>
            <a:gdLst/>
            <a:ahLst/>
            <a:cxnLst/>
            <a:rect l="l" t="t" r="r" b="b"/>
            <a:pathLst>
              <a:path w="530154" h="623711">
                <a:moveTo>
                  <a:pt x="0" y="0"/>
                </a:moveTo>
                <a:lnTo>
                  <a:pt x="530154" y="0"/>
                </a:lnTo>
                <a:lnTo>
                  <a:pt x="530154" y="623710"/>
                </a:lnTo>
                <a:lnTo>
                  <a:pt x="0" y="623710"/>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rot="-10800000">
            <a:off x="6616182" y="7871133"/>
            <a:ext cx="410585" cy="483042"/>
          </a:xfrm>
          <a:custGeom>
            <a:avLst/>
            <a:gdLst/>
            <a:ahLst/>
            <a:cxnLst/>
            <a:rect l="l" t="t" r="r" b="b"/>
            <a:pathLst>
              <a:path w="410585" h="483042">
                <a:moveTo>
                  <a:pt x="0" y="0"/>
                </a:moveTo>
                <a:lnTo>
                  <a:pt x="410585" y="0"/>
                </a:lnTo>
                <a:lnTo>
                  <a:pt x="410585" y="483042"/>
                </a:lnTo>
                <a:lnTo>
                  <a:pt x="0" y="48304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a:off x="10732166" y="2308520"/>
            <a:ext cx="6214616" cy="6214616"/>
          </a:xfrm>
          <a:custGeom>
            <a:avLst/>
            <a:gdLst/>
            <a:ahLst/>
            <a:cxnLst/>
            <a:rect l="l" t="t" r="r" b="b"/>
            <a:pathLst>
              <a:path w="6214616" h="6214616">
                <a:moveTo>
                  <a:pt x="0" y="0"/>
                </a:moveTo>
                <a:lnTo>
                  <a:pt x="6214615" y="0"/>
                </a:lnTo>
                <a:lnTo>
                  <a:pt x="6214615" y="6214615"/>
                </a:lnTo>
                <a:lnTo>
                  <a:pt x="0" y="6214615"/>
                </a:lnTo>
                <a:lnTo>
                  <a:pt x="0" y="0"/>
                </a:lnTo>
                <a:close/>
              </a:path>
            </a:pathLst>
          </a:custGeom>
          <a:blipFill>
            <a:blip r:embed="rId5"/>
            <a:stretch>
              <a:fillRect/>
            </a:stretch>
          </a:blipFill>
        </p:spPr>
      </p:sp>
      <p:sp>
        <p:nvSpPr>
          <p:cNvPr id="10" name="TextBox 10"/>
          <p:cNvSpPr txBox="1"/>
          <p:nvPr/>
        </p:nvSpPr>
        <p:spPr>
          <a:xfrm>
            <a:off x="1007737" y="654046"/>
            <a:ext cx="6705950" cy="844558"/>
          </a:xfrm>
          <a:prstGeom prst="rect">
            <a:avLst/>
          </a:prstGeom>
        </p:spPr>
        <p:txBody>
          <a:bodyPr lIns="0" tIns="0" rIns="0" bIns="0" rtlCol="0" anchor="t">
            <a:spAutoFit/>
          </a:bodyPr>
          <a:lstStyle/>
          <a:p>
            <a:pPr marL="0" lvl="0" indent="0" algn="ctr">
              <a:lnSpc>
                <a:spcPts val="6246"/>
              </a:lnSpc>
            </a:pPr>
            <a:r>
              <a:rPr lang="en-US" sz="6184">
                <a:solidFill>
                  <a:srgbClr val="327EBB"/>
                </a:solidFill>
                <a:latin typeface="Bobby Jones"/>
                <a:ea typeface="Bobby Jones"/>
                <a:cs typeface="Bobby Jones"/>
                <a:sym typeface="Bobby Jones"/>
              </a:rPr>
              <a:t>EXTINCTION BURST</a:t>
            </a:r>
          </a:p>
        </p:txBody>
      </p:sp>
      <p:sp>
        <p:nvSpPr>
          <p:cNvPr id="11" name="TextBox 11"/>
          <p:cNvSpPr txBox="1"/>
          <p:nvPr/>
        </p:nvSpPr>
        <p:spPr>
          <a:xfrm>
            <a:off x="1007737" y="4030752"/>
            <a:ext cx="6705950" cy="5971456"/>
          </a:xfrm>
          <a:prstGeom prst="rect">
            <a:avLst/>
          </a:prstGeom>
        </p:spPr>
        <p:txBody>
          <a:bodyPr lIns="0" tIns="0" rIns="0" bIns="0" rtlCol="0" anchor="t">
            <a:spAutoFit/>
          </a:bodyPr>
          <a:lstStyle/>
          <a:p>
            <a:pPr marL="0" lvl="0" indent="0" algn="ctr">
              <a:lnSpc>
                <a:spcPts val="3189"/>
              </a:lnSpc>
              <a:spcBef>
                <a:spcPct val="0"/>
              </a:spcBef>
            </a:pPr>
            <a:r>
              <a:rPr lang="en-US" sz="2278" b="1">
                <a:solidFill>
                  <a:srgbClr val="000000"/>
                </a:solidFill>
                <a:latin typeface="Nunito Bold"/>
                <a:ea typeface="Nunito Bold"/>
                <a:cs typeface="Nunito Bold"/>
                <a:sym typeface="Nunito Bold"/>
              </a:rPr>
              <a:t>When you stop reinforcing a behavior, it may temporarily get worse before it gets better! This is called an extinction burst. </a:t>
            </a:r>
          </a:p>
          <a:p>
            <a:pPr marL="0" lvl="0" indent="0" algn="ctr">
              <a:lnSpc>
                <a:spcPts val="3189"/>
              </a:lnSpc>
              <a:spcBef>
                <a:spcPct val="0"/>
              </a:spcBef>
            </a:pPr>
            <a:endParaRPr lang="en-US" sz="2278" b="1">
              <a:solidFill>
                <a:srgbClr val="000000"/>
              </a:solidFill>
              <a:latin typeface="Nunito Bold"/>
              <a:ea typeface="Nunito Bold"/>
              <a:cs typeface="Nunito Bold"/>
              <a:sym typeface="Nunito Bold"/>
            </a:endParaRPr>
          </a:p>
          <a:p>
            <a:pPr marL="0" lvl="0" indent="0" algn="ctr">
              <a:lnSpc>
                <a:spcPts val="3189"/>
              </a:lnSpc>
              <a:spcBef>
                <a:spcPct val="0"/>
              </a:spcBef>
            </a:pPr>
            <a:r>
              <a:rPr lang="en-US" sz="2278" b="1">
                <a:solidFill>
                  <a:srgbClr val="000000"/>
                </a:solidFill>
                <a:latin typeface="Nunito Bold"/>
                <a:ea typeface="Nunito Bold"/>
                <a:cs typeface="Nunito Bold"/>
                <a:sym typeface="Nunito Bold"/>
              </a:rPr>
              <a:t>Example: If you stop giving attention for whining, your toddler may whine louder or longer at first. This is normal and shows the strategy is working, stay consistent!</a:t>
            </a:r>
          </a:p>
          <a:p>
            <a:pPr marL="0" lvl="0" indent="0" algn="ctr">
              <a:lnSpc>
                <a:spcPts val="3189"/>
              </a:lnSpc>
              <a:spcBef>
                <a:spcPct val="0"/>
              </a:spcBef>
            </a:pPr>
            <a:endParaRPr lang="en-US" sz="2278" b="1">
              <a:solidFill>
                <a:srgbClr val="000000"/>
              </a:solidFill>
              <a:latin typeface="Nunito Bold"/>
              <a:ea typeface="Nunito Bold"/>
              <a:cs typeface="Nunito Bold"/>
              <a:sym typeface="Nunito Bold"/>
            </a:endParaRPr>
          </a:p>
          <a:p>
            <a:pPr marL="0" lvl="0" indent="0" algn="ctr">
              <a:lnSpc>
                <a:spcPts val="3189"/>
              </a:lnSpc>
              <a:spcBef>
                <a:spcPct val="0"/>
              </a:spcBef>
            </a:pPr>
            <a:r>
              <a:rPr lang="en-US" sz="2278" b="1">
                <a:solidFill>
                  <a:srgbClr val="000000"/>
                </a:solidFill>
                <a:latin typeface="Nunito Bold"/>
                <a:ea typeface="Nunito Bold"/>
                <a:cs typeface="Nunito Bold"/>
                <a:sym typeface="Nunito Bold"/>
              </a:rPr>
              <a:t>Imagine you normally text your spouse while they are at work, and they usually respond quickly. One day, they suddenly stop replying. At first, you might text more often, send longer messages, call them, or become frustrated before eventually stopping.</a:t>
            </a:r>
          </a:p>
        </p:txBody>
      </p:sp>
      <p:sp>
        <p:nvSpPr>
          <p:cNvPr id="12" name="TextBox 12"/>
          <p:cNvSpPr txBox="1"/>
          <p:nvPr/>
        </p:nvSpPr>
        <p:spPr>
          <a:xfrm>
            <a:off x="16461309" y="8517842"/>
            <a:ext cx="722876" cy="487313"/>
          </a:xfrm>
          <a:prstGeom prst="rect">
            <a:avLst/>
          </a:prstGeom>
        </p:spPr>
        <p:txBody>
          <a:bodyPr lIns="0" tIns="0" rIns="0" bIns="0" rtlCol="0" anchor="t">
            <a:spAutoFit/>
          </a:bodyPr>
          <a:lstStyle/>
          <a:p>
            <a:pPr marL="0" lvl="0" indent="0" algn="ctr">
              <a:lnSpc>
                <a:spcPts val="3788"/>
              </a:lnSpc>
            </a:pPr>
            <a:r>
              <a:rPr lang="en-US" sz="3750" dirty="0">
                <a:solidFill>
                  <a:srgbClr val="FFFBEF"/>
                </a:solidFill>
                <a:latin typeface="Bobby Jones"/>
                <a:ea typeface="Bobby Jones"/>
                <a:cs typeface="Bobby Jones"/>
                <a:sym typeface="Bobby Jones"/>
              </a:rPr>
              <a:t>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861892">
            <a:off x="1079361" y="403232"/>
            <a:ext cx="6184690" cy="9480536"/>
          </a:xfrm>
          <a:custGeom>
            <a:avLst/>
            <a:gdLst/>
            <a:ahLst/>
            <a:cxnLst/>
            <a:rect l="l" t="t" r="r" b="b"/>
            <a:pathLst>
              <a:path w="6184690" h="9480536">
                <a:moveTo>
                  <a:pt x="0" y="0"/>
                </a:moveTo>
                <a:lnTo>
                  <a:pt x="6184690" y="0"/>
                </a:lnTo>
                <a:lnTo>
                  <a:pt x="6184690" y="9480536"/>
                </a:lnTo>
                <a:lnTo>
                  <a:pt x="0" y="9480536"/>
                </a:lnTo>
                <a:lnTo>
                  <a:pt x="0" y="0"/>
                </a:lnTo>
                <a:close/>
              </a:path>
            </a:pathLst>
          </a:custGeom>
          <a:blipFill>
            <a:blip>
              <a:extLst>
                <a:ext uri="{96DAC541-7B7A-43D3-8B79-37D633B846F1}">
                  <asvg:svgBlip xmlns:asvg="http://schemas.microsoft.com/office/drawing/2016/SVG/main" r:embed="rId2"/>
                </a:ext>
              </a:extLst>
            </a:blip>
            <a:stretch>
              <a:fillRect t="-11779" r="-1945" b="-9137"/>
            </a:stretch>
          </a:blipFill>
        </p:spPr>
      </p:sp>
      <p:sp>
        <p:nvSpPr>
          <p:cNvPr id="3" name="Freeform 3"/>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3"/>
                </a:ext>
              </a:extLst>
            </a:blip>
            <a:stretch>
              <a:fillRect l="-33969" r="-27243" b="-1418"/>
            </a:stretch>
          </a:blipFill>
        </p:spPr>
      </p:sp>
      <p:sp>
        <p:nvSpPr>
          <p:cNvPr id="4" name="Freeform 4"/>
          <p:cNvSpPr/>
          <p:nvPr/>
        </p:nvSpPr>
        <p:spPr>
          <a:xfrm rot="5312048">
            <a:off x="6402154" y="3822840"/>
            <a:ext cx="4535115" cy="2879798"/>
          </a:xfrm>
          <a:custGeom>
            <a:avLst/>
            <a:gdLst/>
            <a:ahLst/>
            <a:cxnLst/>
            <a:rect l="l" t="t" r="r" b="b"/>
            <a:pathLst>
              <a:path w="4535115" h="2879798">
                <a:moveTo>
                  <a:pt x="0" y="0"/>
                </a:moveTo>
                <a:lnTo>
                  <a:pt x="4535115" y="0"/>
                </a:lnTo>
                <a:lnTo>
                  <a:pt x="4535115" y="2879798"/>
                </a:lnTo>
                <a:lnTo>
                  <a:pt x="0" y="287979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165765"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13274708" y="8064476"/>
            <a:ext cx="946942" cy="1114049"/>
          </a:xfrm>
          <a:custGeom>
            <a:avLst/>
            <a:gdLst/>
            <a:ahLst/>
            <a:cxnLst/>
            <a:rect l="l" t="t" r="r" b="b"/>
            <a:pathLst>
              <a:path w="946942" h="1114049">
                <a:moveTo>
                  <a:pt x="0" y="0"/>
                </a:moveTo>
                <a:lnTo>
                  <a:pt x="946941" y="0"/>
                </a:lnTo>
                <a:lnTo>
                  <a:pt x="946941" y="1114050"/>
                </a:lnTo>
                <a:lnTo>
                  <a:pt x="0" y="111405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13894821"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13056822" y="787021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Freeform 10"/>
          <p:cNvSpPr/>
          <p:nvPr/>
        </p:nvSpPr>
        <p:spPr>
          <a:xfrm>
            <a:off x="1575048" y="189131"/>
            <a:ext cx="5356122" cy="9097448"/>
          </a:xfrm>
          <a:custGeom>
            <a:avLst/>
            <a:gdLst/>
            <a:ahLst/>
            <a:cxnLst/>
            <a:rect l="l" t="t" r="r" b="b"/>
            <a:pathLst>
              <a:path w="5356122" h="9097448">
                <a:moveTo>
                  <a:pt x="0" y="0"/>
                </a:moveTo>
                <a:lnTo>
                  <a:pt x="5356122" y="0"/>
                </a:lnTo>
                <a:lnTo>
                  <a:pt x="5356122" y="9097447"/>
                </a:lnTo>
                <a:lnTo>
                  <a:pt x="0" y="9097447"/>
                </a:lnTo>
                <a:lnTo>
                  <a:pt x="0" y="0"/>
                </a:lnTo>
                <a:close/>
              </a:path>
            </a:pathLst>
          </a:custGeom>
          <a:blipFill>
            <a:blip r:embed="rId6"/>
            <a:stretch>
              <a:fillRect/>
            </a:stretch>
          </a:blipFill>
        </p:spPr>
      </p:sp>
      <p:sp>
        <p:nvSpPr>
          <p:cNvPr id="11" name="TextBox 11"/>
          <p:cNvSpPr txBox="1"/>
          <p:nvPr/>
        </p:nvSpPr>
        <p:spPr>
          <a:xfrm>
            <a:off x="9813281" y="2531463"/>
            <a:ext cx="7651910"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WHAT WE LEARNED TODAY</a:t>
            </a:r>
          </a:p>
        </p:txBody>
      </p:sp>
      <p:sp>
        <p:nvSpPr>
          <p:cNvPr id="13" name="TextBox 13"/>
          <p:cNvSpPr txBox="1"/>
          <p:nvPr/>
        </p:nvSpPr>
        <p:spPr>
          <a:xfrm>
            <a:off x="10414091" y="5090574"/>
            <a:ext cx="6450289" cy="2453861"/>
          </a:xfrm>
          <a:prstGeom prst="rect">
            <a:avLst/>
          </a:prstGeom>
        </p:spPr>
        <p:txBody>
          <a:bodyPr lIns="0" tIns="0" rIns="0" bIns="0" rtlCol="0" anchor="t">
            <a:spAutoFit/>
          </a:bodyPr>
          <a:lstStyle/>
          <a:p>
            <a:pPr marL="0" lvl="0" indent="0" algn="ctr">
              <a:lnSpc>
                <a:spcPts val="2822"/>
              </a:lnSpc>
              <a:spcBef>
                <a:spcPct val="0"/>
              </a:spcBef>
            </a:pPr>
            <a:r>
              <a:rPr lang="en-US" sz="2016" b="1">
                <a:solidFill>
                  <a:srgbClr val="000000"/>
                </a:solidFill>
                <a:latin typeface="Nunito Bold"/>
                <a:ea typeface="Nunito Bold"/>
                <a:cs typeface="Nunito Bold"/>
                <a:sym typeface="Nunito Bold"/>
              </a:rPr>
              <a:t>• Consequences shape future behavior</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Reinforcement increases behavior</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Punishment decreases behavior</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Positive = something added</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Negative = something removed</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Consistency and calm responses help learning</a:t>
            </a:r>
          </a:p>
          <a:p>
            <a:pPr marL="0" lvl="0" indent="0" algn="ctr">
              <a:lnSpc>
                <a:spcPts val="2822"/>
              </a:lnSpc>
              <a:spcBef>
                <a:spcPct val="0"/>
              </a:spcBef>
            </a:pPr>
            <a:r>
              <a:rPr lang="en-US" sz="2016" b="1">
                <a:solidFill>
                  <a:srgbClr val="000000"/>
                </a:solidFill>
                <a:latin typeface="Nunito Bold"/>
                <a:ea typeface="Nunito Bold"/>
                <a:cs typeface="Nunito Bold"/>
                <a:sym typeface="Nunito Bold"/>
              </a:rPr>
              <a:t>• Always teach communication and replacement skills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464873" flipH="1" flipV="1">
            <a:off x="-680836" y="-14805002"/>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a:off x="866250" y="2203161"/>
            <a:ext cx="7114087" cy="4517445"/>
          </a:xfrm>
          <a:custGeom>
            <a:avLst/>
            <a:gdLst/>
            <a:ahLst/>
            <a:cxnLst/>
            <a:rect l="l" t="t" r="r" b="b"/>
            <a:pathLst>
              <a:path w="7114087" h="4517445">
                <a:moveTo>
                  <a:pt x="0" y="0"/>
                </a:moveTo>
                <a:lnTo>
                  <a:pt x="7114087" y="0"/>
                </a:lnTo>
                <a:lnTo>
                  <a:pt x="7114087" y="4517445"/>
                </a:lnTo>
                <a:lnTo>
                  <a:pt x="0" y="451744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3432854" y="1305850"/>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13763515" y="7977792"/>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6" name="Freeform 6"/>
          <p:cNvSpPr/>
          <p:nvPr/>
        </p:nvSpPr>
        <p:spPr>
          <a:xfrm>
            <a:off x="16386193" y="8234128"/>
            <a:ext cx="873107" cy="1024172"/>
          </a:xfrm>
          <a:custGeom>
            <a:avLst/>
            <a:gdLst/>
            <a:ahLst/>
            <a:cxnLst/>
            <a:rect l="l" t="t" r="r" b="b"/>
            <a:pathLst>
              <a:path w="873107" h="1024172">
                <a:moveTo>
                  <a:pt x="0" y="0"/>
                </a:moveTo>
                <a:lnTo>
                  <a:pt x="873107" y="0"/>
                </a:lnTo>
                <a:lnTo>
                  <a:pt x="873107" y="1024172"/>
                </a:lnTo>
                <a:lnTo>
                  <a:pt x="0" y="10241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8276591" y="3135782"/>
            <a:ext cx="1734817" cy="3154213"/>
          </a:xfrm>
          <a:custGeom>
            <a:avLst/>
            <a:gdLst/>
            <a:ahLst/>
            <a:cxnLst/>
            <a:rect l="l" t="t" r="r" b="b"/>
            <a:pathLst>
              <a:path w="1734817" h="3154213">
                <a:moveTo>
                  <a:pt x="0" y="0"/>
                </a:moveTo>
                <a:lnTo>
                  <a:pt x="1734818" y="0"/>
                </a:lnTo>
                <a:lnTo>
                  <a:pt x="1734818" y="3154212"/>
                </a:lnTo>
                <a:lnTo>
                  <a:pt x="0" y="3154212"/>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8" name="Freeform 8"/>
          <p:cNvSpPr/>
          <p:nvPr/>
        </p:nvSpPr>
        <p:spPr>
          <a:xfrm>
            <a:off x="1567145" y="2097582"/>
            <a:ext cx="6303423" cy="6993579"/>
          </a:xfrm>
          <a:custGeom>
            <a:avLst/>
            <a:gdLst/>
            <a:ahLst/>
            <a:cxnLst/>
            <a:rect l="l" t="t" r="r" b="b"/>
            <a:pathLst>
              <a:path w="6303423" h="6993579">
                <a:moveTo>
                  <a:pt x="0" y="0"/>
                </a:moveTo>
                <a:lnTo>
                  <a:pt x="6303423" y="0"/>
                </a:lnTo>
                <a:lnTo>
                  <a:pt x="6303423" y="6993579"/>
                </a:lnTo>
                <a:lnTo>
                  <a:pt x="0" y="6993579"/>
                </a:lnTo>
                <a:lnTo>
                  <a:pt x="0" y="0"/>
                </a:lnTo>
                <a:close/>
              </a:path>
            </a:pathLst>
          </a:custGeom>
          <a:blipFill>
            <a:blip r:embed="rId7"/>
            <a:stretch>
              <a:fillRect/>
            </a:stretch>
          </a:blipFill>
        </p:spPr>
      </p:sp>
      <p:sp>
        <p:nvSpPr>
          <p:cNvPr id="9" name="TextBox 9"/>
          <p:cNvSpPr txBox="1"/>
          <p:nvPr/>
        </p:nvSpPr>
        <p:spPr>
          <a:xfrm>
            <a:off x="10368077" y="2543724"/>
            <a:ext cx="7076496" cy="2169025"/>
          </a:xfrm>
          <a:prstGeom prst="rect">
            <a:avLst/>
          </a:prstGeom>
        </p:spPr>
        <p:txBody>
          <a:bodyPr lIns="0" tIns="0" rIns="0" bIns="0" rtlCol="0" anchor="t">
            <a:spAutoFit/>
          </a:bodyPr>
          <a:lstStyle/>
          <a:p>
            <a:pPr marL="0" lvl="0" indent="0" algn="ctr">
              <a:lnSpc>
                <a:spcPts val="8260"/>
              </a:lnSpc>
            </a:pPr>
            <a:r>
              <a:rPr lang="en-US" sz="8178">
                <a:solidFill>
                  <a:srgbClr val="FFFBEF"/>
                </a:solidFill>
                <a:latin typeface="Bobby Jones"/>
                <a:ea typeface="Bobby Jones"/>
                <a:cs typeface="Bobby Jones"/>
                <a:sym typeface="Bobby Jones"/>
              </a:rPr>
              <a:t>MOST IMPORTANT REMINDER</a:t>
            </a:r>
          </a:p>
        </p:txBody>
      </p:sp>
      <p:sp>
        <p:nvSpPr>
          <p:cNvPr id="10" name="TextBox 10"/>
          <p:cNvSpPr txBox="1"/>
          <p:nvPr/>
        </p:nvSpPr>
        <p:spPr>
          <a:xfrm>
            <a:off x="10703501" y="5181318"/>
            <a:ext cx="6555799" cy="2184330"/>
          </a:xfrm>
          <a:prstGeom prst="rect">
            <a:avLst/>
          </a:prstGeom>
        </p:spPr>
        <p:txBody>
          <a:bodyPr lIns="0" tIns="0" rIns="0" bIns="0" rtlCol="0" anchor="t">
            <a:spAutoFit/>
          </a:bodyPr>
          <a:lstStyle/>
          <a:p>
            <a:pPr marL="0" lvl="0" indent="0" algn="ctr">
              <a:lnSpc>
                <a:spcPts val="3503"/>
              </a:lnSpc>
              <a:spcBef>
                <a:spcPct val="0"/>
              </a:spcBef>
            </a:pPr>
            <a:r>
              <a:rPr lang="en-US" sz="2502" b="1">
                <a:solidFill>
                  <a:srgbClr val="000000"/>
                </a:solidFill>
                <a:latin typeface="Nunito Bold"/>
                <a:ea typeface="Nunito Bold"/>
                <a:cs typeface="Nunito Bold"/>
                <a:sym typeface="Nunito Bold"/>
              </a:rPr>
              <a:t>Children succeed when adults stay calm and consistent, reinforce appropriate behaviors, teach safe communication, and focus on building skills, not just stopping behaviors. You're doing great!</a:t>
            </a:r>
          </a:p>
        </p:txBody>
      </p:sp>
      <p:sp>
        <p:nvSpPr>
          <p:cNvPr id="11" name="TextBox 11"/>
          <p:cNvSpPr txBox="1"/>
          <p:nvPr/>
        </p:nvSpPr>
        <p:spPr>
          <a:xfrm>
            <a:off x="16461309" y="8517842"/>
            <a:ext cx="722876" cy="513830"/>
          </a:xfrm>
          <a:prstGeom prst="rect">
            <a:avLst/>
          </a:prstGeom>
        </p:spPr>
        <p:txBody>
          <a:bodyPr lIns="0" tIns="0" rIns="0" bIns="0" rtlCol="0" anchor="t">
            <a:spAutoFit/>
          </a:bodyPr>
          <a:lstStyle/>
          <a:p>
            <a:pPr marL="0" lvl="0" indent="0" algn="ctr">
              <a:lnSpc>
                <a:spcPts val="3788"/>
              </a:lnSpc>
            </a:pPr>
            <a:r>
              <a:rPr lang="en-US" sz="3750">
                <a:solidFill>
                  <a:srgbClr val="FFFBEF"/>
                </a:solidFill>
                <a:latin typeface="Bobby Jones"/>
                <a:ea typeface="Bobby Jones"/>
                <a:cs typeface="Bobby Jones"/>
                <a:sym typeface="Bobby Jones"/>
              </a:rPr>
              <a:t>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10504095" flipH="1" flipV="1">
            <a:off x="-1401704" y="4321377"/>
            <a:ext cx="20390802" cy="20582151"/>
          </a:xfrm>
          <a:custGeom>
            <a:avLst/>
            <a:gdLst/>
            <a:ahLst/>
            <a:cxnLst/>
            <a:rect l="l" t="t" r="r" b="b"/>
            <a:pathLst>
              <a:path w="20390802" h="20582151">
                <a:moveTo>
                  <a:pt x="20390802" y="20582151"/>
                </a:moveTo>
                <a:lnTo>
                  <a:pt x="0" y="20582151"/>
                </a:lnTo>
                <a:lnTo>
                  <a:pt x="0" y="0"/>
                </a:lnTo>
                <a:lnTo>
                  <a:pt x="20390802" y="0"/>
                </a:lnTo>
                <a:lnTo>
                  <a:pt x="20390802" y="20582151"/>
                </a:lnTo>
                <a:close/>
              </a:path>
            </a:pathLst>
          </a:custGeom>
          <a:blipFill>
            <a:blip>
              <a:extLst>
                <a:ext uri="{96DAC541-7B7A-43D3-8B79-37D633B846F1}">
                  <asvg:svgBlip xmlns:asvg="http://schemas.microsoft.com/office/drawing/2016/SVG/main" r:embed="rId2"/>
                </a:ext>
              </a:extLst>
            </a:blip>
            <a:stretch>
              <a:fillRect l="-33969" r="-24988"/>
            </a:stretch>
          </a:blipFill>
        </p:spPr>
      </p:sp>
      <p:sp>
        <p:nvSpPr>
          <p:cNvPr id="3" name="Freeform 3"/>
          <p:cNvSpPr/>
          <p:nvPr/>
        </p:nvSpPr>
        <p:spPr>
          <a:xfrm rot="-10738518">
            <a:off x="10623952" y="834832"/>
            <a:ext cx="6635348" cy="8617335"/>
          </a:xfrm>
          <a:custGeom>
            <a:avLst/>
            <a:gdLst/>
            <a:ahLst/>
            <a:cxnLst/>
            <a:rect l="l" t="t" r="r" b="b"/>
            <a:pathLst>
              <a:path w="6635348" h="8617335">
                <a:moveTo>
                  <a:pt x="0" y="0"/>
                </a:moveTo>
                <a:lnTo>
                  <a:pt x="6635348" y="0"/>
                </a:lnTo>
                <a:lnTo>
                  <a:pt x="6635348" y="8617336"/>
                </a:lnTo>
                <a:lnTo>
                  <a:pt x="0" y="861733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10800000">
            <a:off x="1246585" y="1674401"/>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a:off x="7298879" y="7721456"/>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7" name="Freeform 7"/>
          <p:cNvSpPr/>
          <p:nvPr/>
        </p:nvSpPr>
        <p:spPr>
          <a:xfrm flipH="1">
            <a:off x="8242258" y="3285597"/>
            <a:ext cx="2568301" cy="2637536"/>
          </a:xfrm>
          <a:custGeom>
            <a:avLst/>
            <a:gdLst/>
            <a:ahLst/>
            <a:cxnLst/>
            <a:rect l="l" t="t" r="r" b="b"/>
            <a:pathLst>
              <a:path w="2568301" h="2637536">
                <a:moveTo>
                  <a:pt x="2568301" y="0"/>
                </a:moveTo>
                <a:lnTo>
                  <a:pt x="0" y="0"/>
                </a:lnTo>
                <a:lnTo>
                  <a:pt x="0" y="2637536"/>
                </a:lnTo>
                <a:lnTo>
                  <a:pt x="2568301" y="2637536"/>
                </a:lnTo>
                <a:lnTo>
                  <a:pt x="2568301"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302861">
            <a:off x="11919211" y="114108"/>
            <a:ext cx="4634086" cy="7565046"/>
          </a:xfrm>
          <a:custGeom>
            <a:avLst/>
            <a:gdLst/>
            <a:ahLst/>
            <a:cxnLst/>
            <a:rect l="l" t="t" r="r" b="b"/>
            <a:pathLst>
              <a:path w="4634086" h="7565046">
                <a:moveTo>
                  <a:pt x="0" y="0"/>
                </a:moveTo>
                <a:lnTo>
                  <a:pt x="4634086" y="0"/>
                </a:lnTo>
                <a:lnTo>
                  <a:pt x="4634086" y="7565045"/>
                </a:lnTo>
                <a:lnTo>
                  <a:pt x="0" y="7565045"/>
                </a:lnTo>
                <a:lnTo>
                  <a:pt x="0" y="0"/>
                </a:lnTo>
                <a:close/>
              </a:path>
            </a:pathLst>
          </a:custGeom>
          <a:blipFill>
            <a:blip r:embed="rId6"/>
            <a:stretch>
              <a:fillRect/>
            </a:stretch>
          </a:blipFill>
        </p:spPr>
      </p:sp>
      <p:sp>
        <p:nvSpPr>
          <p:cNvPr id="9" name="TextBox 9"/>
          <p:cNvSpPr txBox="1"/>
          <p:nvPr/>
        </p:nvSpPr>
        <p:spPr>
          <a:xfrm>
            <a:off x="1028700" y="3064324"/>
            <a:ext cx="6705950" cy="740791"/>
          </a:xfrm>
          <a:prstGeom prst="rect">
            <a:avLst/>
          </a:prstGeom>
        </p:spPr>
        <p:txBody>
          <a:bodyPr lIns="0" tIns="0" rIns="0" bIns="0" rtlCol="0" anchor="t">
            <a:spAutoFit/>
          </a:bodyPr>
          <a:lstStyle/>
          <a:p>
            <a:pPr marL="0" lvl="0" indent="0" algn="ctr">
              <a:lnSpc>
                <a:spcPts val="5491"/>
              </a:lnSpc>
            </a:pPr>
            <a:r>
              <a:rPr lang="en-US" sz="5436">
                <a:solidFill>
                  <a:srgbClr val="FF5042"/>
                </a:solidFill>
                <a:latin typeface="Bobby Jones"/>
                <a:ea typeface="Bobby Jones"/>
                <a:cs typeface="Bobby Jones"/>
                <a:sym typeface="Bobby Jones"/>
              </a:rPr>
              <a:t>HOMEWORK ASSIGNMENT</a:t>
            </a:r>
          </a:p>
        </p:txBody>
      </p:sp>
      <p:sp>
        <p:nvSpPr>
          <p:cNvPr id="10" name="TextBox 10"/>
          <p:cNvSpPr txBox="1"/>
          <p:nvPr/>
        </p:nvSpPr>
        <p:spPr>
          <a:xfrm>
            <a:off x="1028700" y="5098976"/>
            <a:ext cx="6705950" cy="3498825"/>
          </a:xfrm>
          <a:prstGeom prst="rect">
            <a:avLst/>
          </a:prstGeom>
        </p:spPr>
        <p:txBody>
          <a:bodyPr lIns="0" tIns="0" rIns="0" bIns="0" rtlCol="0" anchor="t">
            <a:spAutoFit/>
          </a:bodyPr>
          <a:lstStyle/>
          <a:p>
            <a:pPr marL="0" lvl="0" indent="0" algn="ctr">
              <a:lnSpc>
                <a:spcPts val="3501"/>
              </a:lnSpc>
              <a:spcBef>
                <a:spcPct val="0"/>
              </a:spcBef>
            </a:pPr>
            <a:r>
              <a:rPr lang="en-US" sz="2500" b="1">
                <a:solidFill>
                  <a:srgbClr val="FFFBEF"/>
                </a:solidFill>
                <a:latin typeface="Nunito Bold"/>
                <a:ea typeface="Nunito Bold"/>
                <a:cs typeface="Nunito Bold"/>
                <a:sym typeface="Nunito Bold"/>
              </a:rPr>
              <a:t>This week, observe your child and write down what happens after their behaviors. Ask yourself: What happened immediately after? What did my child gain or avoid? Did the behavior increase or decrease over time? Remember, there are no wrong answers - we're just learning to notice patterns together!</a:t>
            </a:r>
          </a:p>
        </p:txBody>
      </p:sp>
      <p:sp>
        <p:nvSpPr>
          <p:cNvPr id="11" name="TextBox 11"/>
          <p:cNvSpPr txBox="1"/>
          <p:nvPr/>
        </p:nvSpPr>
        <p:spPr>
          <a:xfrm>
            <a:off x="16461309" y="8517842"/>
            <a:ext cx="722876" cy="513830"/>
          </a:xfrm>
          <a:prstGeom prst="rect">
            <a:avLst/>
          </a:prstGeom>
        </p:spPr>
        <p:txBody>
          <a:bodyPr lIns="0" tIns="0" rIns="0" bIns="0" rtlCol="0" anchor="t">
            <a:spAutoFit/>
          </a:bodyPr>
          <a:lstStyle/>
          <a:p>
            <a:pPr marL="0" lvl="0" indent="0" algn="ctr">
              <a:lnSpc>
                <a:spcPts val="3788"/>
              </a:lnSpc>
            </a:pPr>
            <a:r>
              <a:rPr lang="en-US" sz="3750">
                <a:solidFill>
                  <a:srgbClr val="FF5042"/>
                </a:solidFill>
                <a:latin typeface="Bobby Jones"/>
                <a:ea typeface="Bobby Jones"/>
                <a:cs typeface="Bobby Jones"/>
                <a:sym typeface="Bobby Jones"/>
              </a:rPr>
              <a:t>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BEF"/>
        </a:solidFill>
        <a:effectLst/>
      </p:bgPr>
    </p:bg>
    <p:spTree>
      <p:nvGrpSpPr>
        <p:cNvPr id="1" name=""/>
        <p:cNvGrpSpPr/>
        <p:nvPr/>
      </p:nvGrpSpPr>
      <p:grpSpPr>
        <a:xfrm>
          <a:off x="0" y="0"/>
          <a:ext cx="0" cy="0"/>
          <a:chOff x="0" y="0"/>
          <a:chExt cx="0" cy="0"/>
        </a:xfrm>
      </p:grpSpPr>
      <p:sp>
        <p:nvSpPr>
          <p:cNvPr id="2" name="Freeform 2"/>
          <p:cNvSpPr/>
          <p:nvPr/>
        </p:nvSpPr>
        <p:spPr>
          <a:xfrm rot="5400000">
            <a:off x="8510463" y="-365718"/>
            <a:ext cx="10915999" cy="11018436"/>
          </a:xfrm>
          <a:custGeom>
            <a:avLst/>
            <a:gdLst/>
            <a:ahLst/>
            <a:cxnLst/>
            <a:rect l="l" t="t" r="r" b="b"/>
            <a:pathLst>
              <a:path w="10915999" h="11018436">
                <a:moveTo>
                  <a:pt x="0" y="0"/>
                </a:moveTo>
                <a:lnTo>
                  <a:pt x="10915999" y="0"/>
                </a:lnTo>
                <a:lnTo>
                  <a:pt x="10915999" y="11018436"/>
                </a:lnTo>
                <a:lnTo>
                  <a:pt x="0" y="11018436"/>
                </a:lnTo>
                <a:lnTo>
                  <a:pt x="0" y="0"/>
                </a:lnTo>
                <a:close/>
              </a:path>
            </a:pathLst>
          </a:custGeom>
          <a:blipFill>
            <a:blip>
              <a:extLst>
                <a:ext uri="{96DAC541-7B7A-43D3-8B79-37D633B846F1}">
                  <asvg:svgBlip xmlns:asvg="http://schemas.microsoft.com/office/drawing/2016/SVG/main" r:embed="rId2"/>
                </a:ext>
              </a:extLst>
            </a:blip>
            <a:stretch>
              <a:fillRect l="-33969" r="-27243" b="-1418"/>
            </a:stretch>
          </a:blipFill>
        </p:spPr>
      </p:sp>
      <p:sp>
        <p:nvSpPr>
          <p:cNvPr id="3" name="Freeform 3"/>
          <p:cNvSpPr/>
          <p:nvPr/>
        </p:nvSpPr>
        <p:spPr>
          <a:xfrm rot="4165300">
            <a:off x="10084344" y="2480025"/>
            <a:ext cx="8141975" cy="5913109"/>
          </a:xfrm>
          <a:custGeom>
            <a:avLst/>
            <a:gdLst/>
            <a:ahLst/>
            <a:cxnLst/>
            <a:rect l="l" t="t" r="r" b="b"/>
            <a:pathLst>
              <a:path w="8141975" h="5913109">
                <a:moveTo>
                  <a:pt x="0" y="0"/>
                </a:moveTo>
                <a:lnTo>
                  <a:pt x="8141975" y="0"/>
                </a:lnTo>
                <a:lnTo>
                  <a:pt x="8141975" y="5913109"/>
                </a:lnTo>
                <a:lnTo>
                  <a:pt x="0" y="5913109"/>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669041" y="2981265"/>
            <a:ext cx="2949917" cy="4521940"/>
          </a:xfrm>
          <a:custGeom>
            <a:avLst/>
            <a:gdLst/>
            <a:ahLst/>
            <a:cxnLst/>
            <a:rect l="l" t="t" r="r" b="b"/>
            <a:pathLst>
              <a:path w="2949917" h="4521940">
                <a:moveTo>
                  <a:pt x="0" y="0"/>
                </a:moveTo>
                <a:lnTo>
                  <a:pt x="2949918" y="0"/>
                </a:lnTo>
                <a:lnTo>
                  <a:pt x="2949918" y="4521940"/>
                </a:lnTo>
                <a:lnTo>
                  <a:pt x="0" y="4521940"/>
                </a:lnTo>
                <a:lnTo>
                  <a:pt x="0" y="0"/>
                </a:lnTo>
                <a:close/>
              </a:path>
            </a:pathLst>
          </a:custGeom>
          <a:blipFill>
            <a:blip>
              <a:extLst>
                <a:ext uri="{96DAC541-7B7A-43D3-8B79-37D633B846F1}">
                  <asvg:svgBlip xmlns:asvg="http://schemas.microsoft.com/office/drawing/2016/SVG/main" r:embed="rId4"/>
                </a:ext>
              </a:extLst>
            </a:blip>
            <a:stretch>
              <a:fillRect t="-11779" r="-1945" b="-9137"/>
            </a:stretch>
          </a:blipFill>
        </p:spPr>
      </p:sp>
      <p:sp>
        <p:nvSpPr>
          <p:cNvPr id="5" name="Freeform 5"/>
          <p:cNvSpPr/>
          <p:nvPr/>
        </p:nvSpPr>
        <p:spPr>
          <a:xfrm>
            <a:off x="3785926" y="923116"/>
            <a:ext cx="946942" cy="1114049"/>
          </a:xfrm>
          <a:custGeom>
            <a:avLst/>
            <a:gdLst/>
            <a:ahLst/>
            <a:cxnLst/>
            <a:rect l="l" t="t" r="r" b="b"/>
            <a:pathLst>
              <a:path w="946942" h="1114049">
                <a:moveTo>
                  <a:pt x="0" y="0"/>
                </a:moveTo>
                <a:lnTo>
                  <a:pt x="946942" y="0"/>
                </a:lnTo>
                <a:lnTo>
                  <a:pt x="946942"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6" name="Freeform 6"/>
          <p:cNvSpPr/>
          <p:nvPr/>
        </p:nvSpPr>
        <p:spPr>
          <a:xfrm rot="-10800000">
            <a:off x="4622878" y="9258300"/>
            <a:ext cx="946942" cy="1114049"/>
          </a:xfrm>
          <a:custGeom>
            <a:avLst/>
            <a:gdLst/>
            <a:ahLst/>
            <a:cxnLst/>
            <a:rect l="l" t="t" r="r" b="b"/>
            <a:pathLst>
              <a:path w="946942" h="1114049">
                <a:moveTo>
                  <a:pt x="0" y="0"/>
                </a:moveTo>
                <a:lnTo>
                  <a:pt x="946941" y="0"/>
                </a:lnTo>
                <a:lnTo>
                  <a:pt x="946941" y="1114049"/>
                </a:lnTo>
                <a:lnTo>
                  <a:pt x="0" y="1114049"/>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7" name="Freeform 7"/>
          <p:cNvSpPr/>
          <p:nvPr/>
        </p:nvSpPr>
        <p:spPr>
          <a:xfrm>
            <a:off x="4514983" y="1718754"/>
            <a:ext cx="435771" cy="512672"/>
          </a:xfrm>
          <a:custGeom>
            <a:avLst/>
            <a:gdLst/>
            <a:ahLst/>
            <a:cxnLst/>
            <a:rect l="l" t="t" r="r" b="b"/>
            <a:pathLst>
              <a:path w="435771" h="512672">
                <a:moveTo>
                  <a:pt x="0" y="0"/>
                </a:moveTo>
                <a:lnTo>
                  <a:pt x="435771" y="0"/>
                </a:lnTo>
                <a:lnTo>
                  <a:pt x="435771" y="512671"/>
                </a:lnTo>
                <a:lnTo>
                  <a:pt x="0" y="51267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8" name="Freeform 8"/>
          <p:cNvSpPr/>
          <p:nvPr/>
        </p:nvSpPr>
        <p:spPr>
          <a:xfrm rot="-10800000">
            <a:off x="4035959" y="9001964"/>
            <a:ext cx="435771" cy="512672"/>
          </a:xfrm>
          <a:custGeom>
            <a:avLst/>
            <a:gdLst/>
            <a:ahLst/>
            <a:cxnLst/>
            <a:rect l="l" t="t" r="r" b="b"/>
            <a:pathLst>
              <a:path w="435771" h="512672">
                <a:moveTo>
                  <a:pt x="0" y="0"/>
                </a:moveTo>
                <a:lnTo>
                  <a:pt x="435771" y="0"/>
                </a:lnTo>
                <a:lnTo>
                  <a:pt x="435771" y="512672"/>
                </a:lnTo>
                <a:lnTo>
                  <a:pt x="0" y="51267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rot="403890">
            <a:off x="11254405" y="1534078"/>
            <a:ext cx="5298273" cy="8739420"/>
          </a:xfrm>
          <a:custGeom>
            <a:avLst/>
            <a:gdLst/>
            <a:ahLst/>
            <a:cxnLst/>
            <a:rect l="l" t="t" r="r" b="b"/>
            <a:pathLst>
              <a:path w="5298273" h="8739420">
                <a:moveTo>
                  <a:pt x="0" y="0"/>
                </a:moveTo>
                <a:lnTo>
                  <a:pt x="5298274" y="0"/>
                </a:lnTo>
                <a:lnTo>
                  <a:pt x="5298274" y="8739420"/>
                </a:lnTo>
                <a:lnTo>
                  <a:pt x="0" y="8739420"/>
                </a:lnTo>
                <a:lnTo>
                  <a:pt x="0" y="0"/>
                </a:lnTo>
                <a:close/>
              </a:path>
            </a:pathLst>
          </a:custGeom>
          <a:blipFill>
            <a:blip r:embed="rId6"/>
            <a:stretch>
              <a:fillRect/>
            </a:stretch>
          </a:blipFill>
        </p:spPr>
      </p:sp>
      <p:sp>
        <p:nvSpPr>
          <p:cNvPr id="10" name="TextBox 10"/>
          <p:cNvSpPr txBox="1"/>
          <p:nvPr/>
        </p:nvSpPr>
        <p:spPr>
          <a:xfrm>
            <a:off x="668171" y="2579647"/>
            <a:ext cx="7182453" cy="3714561"/>
          </a:xfrm>
          <a:prstGeom prst="rect">
            <a:avLst/>
          </a:prstGeom>
        </p:spPr>
        <p:txBody>
          <a:bodyPr lIns="0" tIns="0" rIns="0" bIns="0" rtlCol="0" anchor="t">
            <a:spAutoFit/>
          </a:bodyPr>
          <a:lstStyle/>
          <a:p>
            <a:pPr marL="0" lvl="0" indent="0" algn="ctr">
              <a:lnSpc>
                <a:spcPts val="14210"/>
              </a:lnSpc>
            </a:pPr>
            <a:r>
              <a:rPr lang="en-US" sz="14069">
                <a:solidFill>
                  <a:srgbClr val="738012"/>
                </a:solidFill>
                <a:latin typeface="Bobby Jones"/>
                <a:ea typeface="Bobby Jones"/>
                <a:cs typeface="Bobby Jones"/>
                <a:sym typeface="Bobby Jones"/>
              </a:rPr>
              <a:t>THANK</a:t>
            </a:r>
          </a:p>
          <a:p>
            <a:pPr marL="0" lvl="0" indent="0" algn="ctr">
              <a:lnSpc>
                <a:spcPts val="14210"/>
              </a:lnSpc>
            </a:pPr>
            <a:r>
              <a:rPr lang="en-US" sz="14069">
                <a:solidFill>
                  <a:srgbClr val="738012"/>
                </a:solidFill>
                <a:latin typeface="Bobby Jones"/>
                <a:ea typeface="Bobby Jones"/>
                <a:cs typeface="Bobby Jones"/>
                <a:sym typeface="Bobby Jones"/>
              </a:rPr>
              <a:t>YOU!</a:t>
            </a:r>
          </a:p>
        </p:txBody>
      </p:sp>
      <p:sp>
        <p:nvSpPr>
          <p:cNvPr id="11" name="TextBox 11"/>
          <p:cNvSpPr txBox="1"/>
          <p:nvPr/>
        </p:nvSpPr>
        <p:spPr>
          <a:xfrm>
            <a:off x="1028700" y="6370408"/>
            <a:ext cx="6450289" cy="1930817"/>
          </a:xfrm>
          <a:prstGeom prst="rect">
            <a:avLst/>
          </a:prstGeom>
        </p:spPr>
        <p:txBody>
          <a:bodyPr lIns="0" tIns="0" rIns="0" bIns="0" rtlCol="0" anchor="t">
            <a:spAutoFit/>
          </a:bodyPr>
          <a:lstStyle/>
          <a:p>
            <a:pPr marL="0" lvl="0" indent="0" algn="ctr">
              <a:lnSpc>
                <a:spcPts val="3826"/>
              </a:lnSpc>
              <a:spcBef>
                <a:spcPct val="0"/>
              </a:spcBef>
            </a:pPr>
            <a:r>
              <a:rPr lang="en-US" sz="2733" b="1">
                <a:solidFill>
                  <a:srgbClr val="000000"/>
                </a:solidFill>
                <a:latin typeface="Nunito Bold"/>
                <a:ea typeface="Nunito Bold"/>
                <a:cs typeface="Nunito Bold"/>
                <a:sym typeface="Nunito Bold"/>
              </a:rPr>
              <a:t>In our next session, we will talk about replacement skills, functional communication skills, and behavior plans!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2199</Words>
  <Application>Microsoft Office PowerPoint</Application>
  <PresentationFormat>Custom</PresentationFormat>
  <Paragraphs>282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Consequences in ABA for Parents</dc:title>
  <cp:lastModifiedBy>Hannah Penry</cp:lastModifiedBy>
  <cp:revision>12</cp:revision>
  <dcterms:created xsi:type="dcterms:W3CDTF">2006-08-16T00:00:00Z</dcterms:created>
  <dcterms:modified xsi:type="dcterms:W3CDTF">2026-07-09T19:15:54Z</dcterms:modified>
  <dc:identifier>DAHJYMCU5CU</dc:identifier>
</cp:coreProperties>
</file>