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Lst>
  <p:sldSz cx="18288000" cy="10287000"/>
  <p:notesSz cx="6858000" cy="9144000"/>
  <p:embeddedFontLst>
    <p:embeddedFont>
      <p:font typeface="Poppins Bold" charset="1" panose="00000800000000000000"/>
      <p:regular r:id="rId37"/>
    </p:embeddedFont>
    <p:embeddedFont>
      <p:font typeface="Poppins" charset="1" panose="00000500000000000000"/>
      <p:regular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fonts/font37.fntdata" Type="http://schemas.openxmlformats.org/officeDocument/2006/relationships/font"/><Relationship Id="rId38" Target="fonts/font38.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9.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0.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1.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2.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3.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4.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17.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18.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9.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20.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21.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22.png" Type="http://schemas.openxmlformats.org/officeDocument/2006/relationships/image"/><Relationship Id="rId5" Target="../media/image23.png" Type="http://schemas.openxmlformats.org/officeDocument/2006/relationships/image"/><Relationship Id="rId6" Target="../media/image24.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3.png" Type="http://schemas.openxmlformats.org/officeDocument/2006/relationships/image"/><Relationship Id="rId11" Target="../media/image34.png" Type="http://schemas.openxmlformats.org/officeDocument/2006/relationships/image"/><Relationship Id="rId12" Target="../media/image35.png" Type="http://schemas.openxmlformats.org/officeDocument/2006/relationships/image"/><Relationship Id="rId13" Target="../media/image36.png" Type="http://schemas.openxmlformats.org/officeDocument/2006/relationships/image"/><Relationship Id="rId14" Target="../media/image37.png" Type="http://schemas.openxmlformats.org/officeDocument/2006/relationships/image"/><Relationship Id="rId15" Target="../media/image38.png" Type="http://schemas.openxmlformats.org/officeDocument/2006/relationships/image"/><Relationship Id="rId16" Target="../media/image39.png" Type="http://schemas.openxmlformats.org/officeDocument/2006/relationships/image"/><Relationship Id="rId17" Target="../media/image40.png" Type="http://schemas.openxmlformats.org/officeDocument/2006/relationships/image"/><Relationship Id="rId18" Target="../media/image41.png" Type="http://schemas.openxmlformats.org/officeDocument/2006/relationships/image"/><Relationship Id="rId19" Target="../media/image42.png" Type="http://schemas.openxmlformats.org/officeDocument/2006/relationships/image"/><Relationship Id="rId2" Target="../media/image25.png" Type="http://schemas.openxmlformats.org/officeDocument/2006/relationships/image"/><Relationship Id="rId20" Target="../media/image43.png" Type="http://schemas.openxmlformats.org/officeDocument/2006/relationships/image"/><Relationship Id="rId3" Target="../media/image26.png" Type="http://schemas.openxmlformats.org/officeDocument/2006/relationships/image"/><Relationship Id="rId4" Target="../media/image27.png" Type="http://schemas.openxmlformats.org/officeDocument/2006/relationships/image"/><Relationship Id="rId5" Target="../media/image28.png" Type="http://schemas.openxmlformats.org/officeDocument/2006/relationships/image"/><Relationship Id="rId6" Target="../media/image29.png" Type="http://schemas.openxmlformats.org/officeDocument/2006/relationships/image"/><Relationship Id="rId7" Target="../media/image30.png" Type="http://schemas.openxmlformats.org/officeDocument/2006/relationships/image"/><Relationship Id="rId8" Target="../media/image31.png" Type="http://schemas.openxmlformats.org/officeDocument/2006/relationships/image"/><Relationship Id="rId9" Target="../media/image32.pn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E8F6FF"/>
        </a:solidFill>
      </p:bgPr>
    </p:bg>
    <p:spTree>
      <p:nvGrpSpPr>
        <p:cNvPr id="1" name=""/>
        <p:cNvGrpSpPr/>
        <p:nvPr/>
      </p:nvGrpSpPr>
      <p:grpSpPr>
        <a:xfrm>
          <a:off x="0" y="0"/>
          <a:ext cx="0" cy="0"/>
          <a:chOff x="0" y="0"/>
          <a:chExt cx="0" cy="0"/>
        </a:xfrm>
      </p:grpSpPr>
      <p:sp>
        <p:nvSpPr>
          <p:cNvPr name="TextBox 2" id="2"/>
          <p:cNvSpPr txBox="true"/>
          <p:nvPr/>
        </p:nvSpPr>
        <p:spPr>
          <a:xfrm rot="0">
            <a:off x="3141599" y="3598349"/>
            <a:ext cx="12004802" cy="3056501"/>
          </a:xfrm>
          <a:prstGeom prst="rect">
            <a:avLst/>
          </a:prstGeom>
        </p:spPr>
        <p:txBody>
          <a:bodyPr anchor="t" rtlCol="false" tIns="0" lIns="0" bIns="0" rIns="0">
            <a:spAutoFit/>
          </a:bodyPr>
          <a:lstStyle/>
          <a:p>
            <a:pPr algn="l" marL="0" indent="0" lvl="0">
              <a:lnSpc>
                <a:spcPts val="7664"/>
              </a:lnSpc>
            </a:pPr>
            <a:r>
              <a:rPr lang="en-US" b="true" sz="8067">
                <a:solidFill>
                  <a:srgbClr val="1C74BB"/>
                </a:solidFill>
                <a:latin typeface="Poppins Bold"/>
                <a:ea typeface="Poppins Bold"/>
                <a:cs typeface="Poppins Bold"/>
                <a:sym typeface="Poppins Bold"/>
              </a:rPr>
              <a:t>UNDERSTANDING YOUR CHILD'S BEHAVIOR PLAN AND DATA</a:t>
            </a:r>
          </a:p>
        </p:txBody>
      </p:sp>
      <p:sp>
        <p:nvSpPr>
          <p:cNvPr name="Freeform 3" id="3"/>
          <p:cNvSpPr/>
          <p:nvPr/>
        </p:nvSpPr>
        <p:spPr>
          <a:xfrm flipH="false" flipV="false" rot="4644591">
            <a:off x="14264060" y="-3736254"/>
            <a:ext cx="8047880" cy="8132468"/>
          </a:xfrm>
          <a:custGeom>
            <a:avLst/>
            <a:gdLst/>
            <a:ahLst/>
            <a:cxnLst/>
            <a:rect r="r" b="b" t="t" l="l"/>
            <a:pathLst>
              <a:path h="8132468" w="8047880">
                <a:moveTo>
                  <a:pt x="0" y="0"/>
                </a:moveTo>
                <a:lnTo>
                  <a:pt x="8047880" y="0"/>
                </a:lnTo>
                <a:lnTo>
                  <a:pt x="8047880" y="8132467"/>
                </a:lnTo>
                <a:lnTo>
                  <a:pt x="0" y="813246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934430">
            <a:off x="-2995240" y="5755692"/>
            <a:ext cx="8047880" cy="8132468"/>
          </a:xfrm>
          <a:custGeom>
            <a:avLst/>
            <a:gdLst/>
            <a:ahLst/>
            <a:cxnLst/>
            <a:rect r="r" b="b" t="t" l="l"/>
            <a:pathLst>
              <a:path h="8132468" w="8047880">
                <a:moveTo>
                  <a:pt x="0" y="0"/>
                </a:moveTo>
                <a:lnTo>
                  <a:pt x="8047880" y="0"/>
                </a:lnTo>
                <a:lnTo>
                  <a:pt x="8047880" y="8132468"/>
                </a:lnTo>
                <a:lnTo>
                  <a:pt x="0" y="813246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1221829" y="6696315"/>
            <a:ext cx="5674937" cy="3125611"/>
          </a:xfrm>
          <a:custGeom>
            <a:avLst/>
            <a:gdLst/>
            <a:ahLst/>
            <a:cxnLst/>
            <a:rect r="r" b="b" t="t" l="l"/>
            <a:pathLst>
              <a:path h="3125611" w="5674937">
                <a:moveTo>
                  <a:pt x="0" y="0"/>
                </a:moveTo>
                <a:lnTo>
                  <a:pt x="5674938" y="0"/>
                </a:lnTo>
                <a:lnTo>
                  <a:pt x="5674938" y="3125611"/>
                </a:lnTo>
                <a:lnTo>
                  <a:pt x="0" y="31256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6" id="6"/>
          <p:cNvSpPr txBox="true"/>
          <p:nvPr/>
        </p:nvSpPr>
        <p:spPr>
          <a:xfrm rot="0">
            <a:off x="3141599" y="6734415"/>
            <a:ext cx="7623063" cy="310056"/>
          </a:xfrm>
          <a:prstGeom prst="rect">
            <a:avLst/>
          </a:prstGeom>
        </p:spPr>
        <p:txBody>
          <a:bodyPr anchor="t" rtlCol="false" tIns="0" lIns="0" bIns="0" rIns="0">
            <a:spAutoFit/>
          </a:bodyPr>
          <a:lstStyle/>
          <a:p>
            <a:pPr algn="l" marL="0" indent="0" lvl="0">
              <a:lnSpc>
                <a:spcPts val="2209"/>
              </a:lnSpc>
            </a:pPr>
            <a:r>
              <a:rPr lang="en-US" sz="2326">
                <a:solidFill>
                  <a:srgbClr val="1C74BB"/>
                </a:solidFill>
                <a:latin typeface="Poppins"/>
                <a:ea typeface="Poppins"/>
                <a:cs typeface="Poppins"/>
                <a:sym typeface="Poppins"/>
              </a:rPr>
              <a:t>A Practical Guide for Parents  </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E8F6FF"/>
        </a:solidFill>
      </p:bgPr>
    </p:bg>
    <p:spTree>
      <p:nvGrpSpPr>
        <p:cNvPr id="1" name=""/>
        <p:cNvGrpSpPr/>
        <p:nvPr/>
      </p:nvGrpSpPr>
      <p:grpSpPr>
        <a:xfrm>
          <a:off x="0" y="0"/>
          <a:ext cx="0" cy="0"/>
          <a:chOff x="0" y="0"/>
          <a:chExt cx="0" cy="0"/>
        </a:xfrm>
      </p:grpSpPr>
      <p:sp>
        <p:nvSpPr>
          <p:cNvPr name="Freeform 2" id="2"/>
          <p:cNvSpPr/>
          <p:nvPr/>
        </p:nvSpPr>
        <p:spPr>
          <a:xfrm flipH="false" flipV="false" rot="-3855666">
            <a:off x="15046734" y="6345056"/>
            <a:ext cx="5662001" cy="5721512"/>
          </a:xfrm>
          <a:custGeom>
            <a:avLst/>
            <a:gdLst/>
            <a:ahLst/>
            <a:cxnLst/>
            <a:rect r="r" b="b" t="t" l="l"/>
            <a:pathLst>
              <a:path h="5721512" w="5662001">
                <a:moveTo>
                  <a:pt x="0" y="0"/>
                </a:moveTo>
                <a:lnTo>
                  <a:pt x="5662001" y="0"/>
                </a:lnTo>
                <a:lnTo>
                  <a:pt x="5662001"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721374">
            <a:off x="-1084773" y="-3327728"/>
            <a:ext cx="5662001" cy="5721512"/>
          </a:xfrm>
          <a:custGeom>
            <a:avLst/>
            <a:gdLst/>
            <a:ahLst/>
            <a:cxnLst/>
            <a:rect r="r" b="b" t="t" l="l"/>
            <a:pathLst>
              <a:path h="5721512" w="5662001">
                <a:moveTo>
                  <a:pt x="0" y="0"/>
                </a:moveTo>
                <a:lnTo>
                  <a:pt x="5662002" y="0"/>
                </a:lnTo>
                <a:lnTo>
                  <a:pt x="5662002"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715390" y="8128033"/>
            <a:ext cx="1566543" cy="1566543"/>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7D8FF"/>
            </a:solidFill>
          </p:spPr>
        </p:sp>
        <p:sp>
          <p:nvSpPr>
            <p:cNvPr name="TextBox 6" id="6"/>
            <p:cNvSpPr txBox="true"/>
            <p:nvPr/>
          </p:nvSpPr>
          <p:spPr>
            <a:xfrm>
              <a:off x="76200" y="38100"/>
              <a:ext cx="660400" cy="69850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7" id="7"/>
          <p:cNvGrpSpPr/>
          <p:nvPr/>
        </p:nvGrpSpPr>
        <p:grpSpPr>
          <a:xfrm rot="0">
            <a:off x="2764456" y="9205812"/>
            <a:ext cx="11234139" cy="52488"/>
            <a:chOff x="0" y="0"/>
            <a:chExt cx="635000" cy="2967"/>
          </a:xfrm>
        </p:grpSpPr>
        <p:sp>
          <p:nvSpPr>
            <p:cNvPr name="Freeform 8" id="8"/>
            <p:cNvSpPr/>
            <p:nvPr/>
          </p:nvSpPr>
          <p:spPr>
            <a:xfrm flipH="false" flipV="false" rot="0">
              <a:off x="0" y="0"/>
              <a:ext cx="635000" cy="2967"/>
            </a:xfrm>
            <a:custGeom>
              <a:avLst/>
              <a:gdLst/>
              <a:ahLst/>
              <a:cxnLst/>
              <a:rect r="r" b="b" t="t" l="l"/>
              <a:pathLst>
                <a:path h="2967" w="635000">
                  <a:moveTo>
                    <a:pt x="0" y="0"/>
                  </a:moveTo>
                  <a:lnTo>
                    <a:pt x="635000" y="0"/>
                  </a:lnTo>
                  <a:lnTo>
                    <a:pt x="635000" y="2967"/>
                  </a:lnTo>
                  <a:lnTo>
                    <a:pt x="0" y="2967"/>
                  </a:lnTo>
                  <a:close/>
                </a:path>
              </a:pathLst>
            </a:custGeom>
            <a:solidFill>
              <a:srgbClr val="81C1F4"/>
            </a:solidFill>
          </p:spPr>
        </p:sp>
        <p:sp>
          <p:nvSpPr>
            <p:cNvPr name="TextBox 9" id="9"/>
            <p:cNvSpPr txBox="true"/>
            <p:nvPr/>
          </p:nvSpPr>
          <p:spPr>
            <a:xfrm>
              <a:off x="0" y="-38100"/>
              <a:ext cx="635000" cy="41067"/>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2764456" y="4064413"/>
            <a:ext cx="12595589" cy="2158175"/>
            <a:chOff x="0" y="0"/>
            <a:chExt cx="1162605" cy="199205"/>
          </a:xfrm>
        </p:grpSpPr>
        <p:sp>
          <p:nvSpPr>
            <p:cNvPr name="Freeform 11" id="11"/>
            <p:cNvSpPr/>
            <p:nvPr/>
          </p:nvSpPr>
          <p:spPr>
            <a:xfrm flipH="false" flipV="false" rot="0">
              <a:off x="0" y="0"/>
              <a:ext cx="1162605" cy="199205"/>
            </a:xfrm>
            <a:custGeom>
              <a:avLst/>
              <a:gdLst/>
              <a:ahLst/>
              <a:cxnLst/>
              <a:rect r="r" b="b" t="t" l="l"/>
              <a:pathLst>
                <a:path h="199205" w="1162605">
                  <a:moveTo>
                    <a:pt x="12005" y="0"/>
                  </a:moveTo>
                  <a:lnTo>
                    <a:pt x="1150600" y="0"/>
                  </a:lnTo>
                  <a:cubicBezTo>
                    <a:pt x="1153784" y="0"/>
                    <a:pt x="1156837" y="1265"/>
                    <a:pt x="1159089" y="3516"/>
                  </a:cubicBezTo>
                  <a:cubicBezTo>
                    <a:pt x="1161340" y="5768"/>
                    <a:pt x="1162605" y="8821"/>
                    <a:pt x="1162605" y="12005"/>
                  </a:cubicBezTo>
                  <a:lnTo>
                    <a:pt x="1162605" y="187200"/>
                  </a:lnTo>
                  <a:cubicBezTo>
                    <a:pt x="1162605" y="190384"/>
                    <a:pt x="1161340" y="193437"/>
                    <a:pt x="1159089" y="195689"/>
                  </a:cubicBezTo>
                  <a:cubicBezTo>
                    <a:pt x="1156837" y="197940"/>
                    <a:pt x="1153784" y="199205"/>
                    <a:pt x="1150600" y="199205"/>
                  </a:cubicBezTo>
                  <a:lnTo>
                    <a:pt x="12005" y="199205"/>
                  </a:lnTo>
                  <a:cubicBezTo>
                    <a:pt x="8821" y="199205"/>
                    <a:pt x="5768" y="197940"/>
                    <a:pt x="3516" y="195689"/>
                  </a:cubicBezTo>
                  <a:cubicBezTo>
                    <a:pt x="1265" y="193437"/>
                    <a:pt x="0" y="190384"/>
                    <a:pt x="0" y="187200"/>
                  </a:cubicBezTo>
                  <a:lnTo>
                    <a:pt x="0" y="12005"/>
                  </a:lnTo>
                  <a:cubicBezTo>
                    <a:pt x="0" y="8821"/>
                    <a:pt x="1265" y="5768"/>
                    <a:pt x="3516" y="3516"/>
                  </a:cubicBezTo>
                  <a:cubicBezTo>
                    <a:pt x="5768" y="1265"/>
                    <a:pt x="8821" y="0"/>
                    <a:pt x="12005" y="0"/>
                  </a:cubicBezTo>
                  <a:close/>
                </a:path>
              </a:pathLst>
            </a:custGeom>
            <a:solidFill>
              <a:srgbClr val="D1EDFF"/>
            </a:solidFill>
          </p:spPr>
        </p:sp>
        <p:sp>
          <p:nvSpPr>
            <p:cNvPr name="TextBox 12" id="12"/>
            <p:cNvSpPr txBox="true"/>
            <p:nvPr/>
          </p:nvSpPr>
          <p:spPr>
            <a:xfrm>
              <a:off x="0" y="-38100"/>
              <a:ext cx="1162605" cy="237305"/>
            </a:xfrm>
            <a:prstGeom prst="rect">
              <a:avLst/>
            </a:prstGeom>
          </p:spPr>
          <p:txBody>
            <a:bodyPr anchor="ctr" rtlCol="false" tIns="50800" lIns="50800" bIns="50800" rIns="50800"/>
            <a:lstStyle/>
            <a:p>
              <a:pPr algn="ctr" marL="0" indent="0" lvl="0">
                <a:lnSpc>
                  <a:spcPts val="2659"/>
                </a:lnSpc>
              </a:pPr>
            </a:p>
          </p:txBody>
        </p:sp>
      </p:grpSp>
      <p:grpSp>
        <p:nvGrpSpPr>
          <p:cNvPr name="Group 13" id="13"/>
          <p:cNvGrpSpPr/>
          <p:nvPr/>
        </p:nvGrpSpPr>
        <p:grpSpPr>
          <a:xfrm rot="0">
            <a:off x="2846205" y="6491237"/>
            <a:ext cx="12595589" cy="2158175"/>
            <a:chOff x="0" y="0"/>
            <a:chExt cx="1162605" cy="199205"/>
          </a:xfrm>
        </p:grpSpPr>
        <p:sp>
          <p:nvSpPr>
            <p:cNvPr name="Freeform 14" id="14"/>
            <p:cNvSpPr/>
            <p:nvPr/>
          </p:nvSpPr>
          <p:spPr>
            <a:xfrm flipH="false" flipV="false" rot="0">
              <a:off x="0" y="0"/>
              <a:ext cx="1162605" cy="199205"/>
            </a:xfrm>
            <a:custGeom>
              <a:avLst/>
              <a:gdLst/>
              <a:ahLst/>
              <a:cxnLst/>
              <a:rect r="r" b="b" t="t" l="l"/>
              <a:pathLst>
                <a:path h="199205" w="1162605">
                  <a:moveTo>
                    <a:pt x="12005" y="0"/>
                  </a:moveTo>
                  <a:lnTo>
                    <a:pt x="1150600" y="0"/>
                  </a:lnTo>
                  <a:cubicBezTo>
                    <a:pt x="1153784" y="0"/>
                    <a:pt x="1156837" y="1265"/>
                    <a:pt x="1159089" y="3516"/>
                  </a:cubicBezTo>
                  <a:cubicBezTo>
                    <a:pt x="1161340" y="5768"/>
                    <a:pt x="1162605" y="8821"/>
                    <a:pt x="1162605" y="12005"/>
                  </a:cubicBezTo>
                  <a:lnTo>
                    <a:pt x="1162605" y="187200"/>
                  </a:lnTo>
                  <a:cubicBezTo>
                    <a:pt x="1162605" y="190384"/>
                    <a:pt x="1161340" y="193437"/>
                    <a:pt x="1159089" y="195689"/>
                  </a:cubicBezTo>
                  <a:cubicBezTo>
                    <a:pt x="1156837" y="197940"/>
                    <a:pt x="1153784" y="199205"/>
                    <a:pt x="1150600" y="199205"/>
                  </a:cubicBezTo>
                  <a:lnTo>
                    <a:pt x="12005" y="199205"/>
                  </a:lnTo>
                  <a:cubicBezTo>
                    <a:pt x="8821" y="199205"/>
                    <a:pt x="5768" y="197940"/>
                    <a:pt x="3516" y="195689"/>
                  </a:cubicBezTo>
                  <a:cubicBezTo>
                    <a:pt x="1265" y="193437"/>
                    <a:pt x="0" y="190384"/>
                    <a:pt x="0" y="187200"/>
                  </a:cubicBezTo>
                  <a:lnTo>
                    <a:pt x="0" y="12005"/>
                  </a:lnTo>
                  <a:cubicBezTo>
                    <a:pt x="0" y="8821"/>
                    <a:pt x="1265" y="5768"/>
                    <a:pt x="3516" y="3516"/>
                  </a:cubicBezTo>
                  <a:cubicBezTo>
                    <a:pt x="5768" y="1265"/>
                    <a:pt x="8821" y="0"/>
                    <a:pt x="12005" y="0"/>
                  </a:cubicBezTo>
                  <a:close/>
                </a:path>
              </a:pathLst>
            </a:custGeom>
            <a:solidFill>
              <a:srgbClr val="D1EDFF"/>
            </a:solidFill>
          </p:spPr>
        </p:sp>
        <p:sp>
          <p:nvSpPr>
            <p:cNvPr name="TextBox 15" id="15"/>
            <p:cNvSpPr txBox="true"/>
            <p:nvPr/>
          </p:nvSpPr>
          <p:spPr>
            <a:xfrm>
              <a:off x="0" y="-38100"/>
              <a:ext cx="1162605" cy="237305"/>
            </a:xfrm>
            <a:prstGeom prst="rect">
              <a:avLst/>
            </a:prstGeom>
          </p:spPr>
          <p:txBody>
            <a:bodyPr anchor="ctr" rtlCol="false" tIns="50800" lIns="50800" bIns="50800" rIns="50800"/>
            <a:lstStyle/>
            <a:p>
              <a:pPr algn="ctr" marL="0" indent="0" lvl="0">
                <a:lnSpc>
                  <a:spcPts val="2659"/>
                </a:lnSpc>
              </a:pPr>
            </a:p>
          </p:txBody>
        </p:sp>
      </p:grpSp>
      <p:sp>
        <p:nvSpPr>
          <p:cNvPr name="Freeform 16" id="16"/>
          <p:cNvSpPr/>
          <p:nvPr/>
        </p:nvSpPr>
        <p:spPr>
          <a:xfrm flipH="false" flipV="false" rot="0">
            <a:off x="3249266" y="4654344"/>
            <a:ext cx="952224" cy="978313"/>
          </a:xfrm>
          <a:custGeom>
            <a:avLst/>
            <a:gdLst/>
            <a:ahLst/>
            <a:cxnLst/>
            <a:rect r="r" b="b" t="t" l="l"/>
            <a:pathLst>
              <a:path h="978313" w="952224">
                <a:moveTo>
                  <a:pt x="0" y="0"/>
                </a:moveTo>
                <a:lnTo>
                  <a:pt x="952224" y="0"/>
                </a:lnTo>
                <a:lnTo>
                  <a:pt x="952224" y="978312"/>
                </a:lnTo>
                <a:lnTo>
                  <a:pt x="0" y="97831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7" id="17"/>
          <p:cNvSpPr txBox="true"/>
          <p:nvPr/>
        </p:nvSpPr>
        <p:spPr>
          <a:xfrm rot="0">
            <a:off x="4586284" y="4342638"/>
            <a:ext cx="10400537" cy="1201674"/>
          </a:xfrm>
          <a:prstGeom prst="rect">
            <a:avLst/>
          </a:prstGeom>
        </p:spPr>
        <p:txBody>
          <a:bodyPr anchor="t" rtlCol="false" tIns="0" lIns="0" bIns="0" rIns="0">
            <a:spAutoFit/>
          </a:bodyPr>
          <a:lstStyle/>
          <a:p>
            <a:pPr algn="just" marL="0" indent="0" lvl="0">
              <a:lnSpc>
                <a:spcPts val="3077"/>
              </a:lnSpc>
            </a:pPr>
            <a:r>
              <a:rPr lang="en-US" sz="2700">
                <a:solidFill>
                  <a:srgbClr val="1C74BB"/>
                </a:solidFill>
                <a:latin typeface="Poppins"/>
                <a:ea typeface="Poppins"/>
                <a:cs typeface="Poppins"/>
                <a:sym typeface="Poppins"/>
              </a:rPr>
              <a:t>Understand what a Behavior Intervention Plan (BIP) includes and learn key behavior terms: antecedents, consequences, operational definitions, and replacement behaviors.</a:t>
            </a:r>
          </a:p>
        </p:txBody>
      </p:sp>
      <p:sp>
        <p:nvSpPr>
          <p:cNvPr name="TextBox 18" id="18"/>
          <p:cNvSpPr txBox="true"/>
          <p:nvPr/>
        </p:nvSpPr>
        <p:spPr>
          <a:xfrm rot="0">
            <a:off x="2764456" y="2397833"/>
            <a:ext cx="13073588" cy="1178965"/>
          </a:xfrm>
          <a:prstGeom prst="rect">
            <a:avLst/>
          </a:prstGeom>
        </p:spPr>
        <p:txBody>
          <a:bodyPr anchor="t" rtlCol="false" tIns="0" lIns="0" bIns="0" rIns="0">
            <a:spAutoFit/>
          </a:bodyPr>
          <a:lstStyle/>
          <a:p>
            <a:pPr algn="l" marL="0" indent="0" lvl="0">
              <a:lnSpc>
                <a:spcPts val="8181"/>
              </a:lnSpc>
            </a:pPr>
            <a:r>
              <a:rPr lang="en-US" b="true" sz="8612">
                <a:solidFill>
                  <a:srgbClr val="1C74BB"/>
                </a:solidFill>
                <a:latin typeface="Poppins Bold"/>
                <a:ea typeface="Poppins Bold"/>
                <a:cs typeface="Poppins Bold"/>
                <a:sym typeface="Poppins Bold"/>
              </a:rPr>
              <a:t>GOALS FOR TODAY</a:t>
            </a:r>
          </a:p>
        </p:txBody>
      </p:sp>
      <p:sp>
        <p:nvSpPr>
          <p:cNvPr name="TextBox 19" id="19"/>
          <p:cNvSpPr txBox="true"/>
          <p:nvPr/>
        </p:nvSpPr>
        <p:spPr>
          <a:xfrm rot="0">
            <a:off x="1210522" y="8319572"/>
            <a:ext cx="1071411" cy="1316604"/>
          </a:xfrm>
          <a:prstGeom prst="rect">
            <a:avLst/>
          </a:prstGeom>
        </p:spPr>
        <p:txBody>
          <a:bodyPr anchor="t" rtlCol="false" tIns="0" lIns="0" bIns="0" rIns="0">
            <a:spAutoFit/>
          </a:bodyPr>
          <a:lstStyle/>
          <a:p>
            <a:pPr algn="l" marL="0" indent="0" lvl="0">
              <a:lnSpc>
                <a:spcPts val="9039"/>
              </a:lnSpc>
            </a:pPr>
            <a:r>
              <a:rPr lang="en-US" b="true" sz="9515">
                <a:solidFill>
                  <a:srgbClr val="1C74BB"/>
                </a:solidFill>
                <a:latin typeface="Poppins Bold"/>
                <a:ea typeface="Poppins Bold"/>
                <a:cs typeface="Poppins Bold"/>
                <a:sym typeface="Poppins Bold"/>
              </a:rPr>
              <a:t>2</a:t>
            </a:r>
          </a:p>
        </p:txBody>
      </p:sp>
      <p:sp>
        <p:nvSpPr>
          <p:cNvPr name="TextBox 20" id="20"/>
          <p:cNvSpPr txBox="true"/>
          <p:nvPr/>
        </p:nvSpPr>
        <p:spPr>
          <a:xfrm rot="0">
            <a:off x="4668033" y="6769462"/>
            <a:ext cx="10400537" cy="1201674"/>
          </a:xfrm>
          <a:prstGeom prst="rect">
            <a:avLst/>
          </a:prstGeom>
        </p:spPr>
        <p:txBody>
          <a:bodyPr anchor="t" rtlCol="false" tIns="0" lIns="0" bIns="0" rIns="0">
            <a:spAutoFit/>
          </a:bodyPr>
          <a:lstStyle/>
          <a:p>
            <a:pPr algn="just" marL="0" indent="0" lvl="0">
              <a:lnSpc>
                <a:spcPts val="3077"/>
              </a:lnSpc>
            </a:pPr>
            <a:r>
              <a:rPr lang="en-US" sz="2700">
                <a:solidFill>
                  <a:srgbClr val="1C74BB"/>
                </a:solidFill>
                <a:latin typeface="Poppins"/>
                <a:ea typeface="Poppins"/>
                <a:cs typeface="Poppins"/>
                <a:sym typeface="Poppins"/>
              </a:rPr>
              <a:t>Learn to read common data graphs (line, bar, and column) and discover how to use behavior data at home while collaborating effectively with your care team.</a:t>
            </a:r>
          </a:p>
        </p:txBody>
      </p:sp>
      <p:sp>
        <p:nvSpPr>
          <p:cNvPr name="Freeform 21" id="21"/>
          <p:cNvSpPr/>
          <p:nvPr/>
        </p:nvSpPr>
        <p:spPr>
          <a:xfrm flipH="false" flipV="false" rot="0">
            <a:off x="3249266" y="7081168"/>
            <a:ext cx="952224" cy="978313"/>
          </a:xfrm>
          <a:custGeom>
            <a:avLst/>
            <a:gdLst/>
            <a:ahLst/>
            <a:cxnLst/>
            <a:rect r="r" b="b" t="t" l="l"/>
            <a:pathLst>
              <a:path h="978313" w="952224">
                <a:moveTo>
                  <a:pt x="0" y="0"/>
                </a:moveTo>
                <a:lnTo>
                  <a:pt x="952224" y="0"/>
                </a:lnTo>
                <a:lnTo>
                  <a:pt x="952224" y="978313"/>
                </a:lnTo>
                <a:lnTo>
                  <a:pt x="0" y="97831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E8F6FF"/>
        </a:solidFill>
      </p:bgPr>
    </p:bg>
    <p:spTree>
      <p:nvGrpSpPr>
        <p:cNvPr id="1" name=""/>
        <p:cNvGrpSpPr/>
        <p:nvPr/>
      </p:nvGrpSpPr>
      <p:grpSpPr>
        <a:xfrm>
          <a:off x="0" y="0"/>
          <a:ext cx="0" cy="0"/>
          <a:chOff x="0" y="0"/>
          <a:chExt cx="0" cy="0"/>
        </a:xfrm>
      </p:grpSpPr>
      <p:sp>
        <p:nvSpPr>
          <p:cNvPr name="TextBox 2" id="2"/>
          <p:cNvSpPr txBox="true"/>
          <p:nvPr/>
        </p:nvSpPr>
        <p:spPr>
          <a:xfrm rot="0">
            <a:off x="2764456" y="2359733"/>
            <a:ext cx="13073588" cy="1025002"/>
          </a:xfrm>
          <a:prstGeom prst="rect">
            <a:avLst/>
          </a:prstGeom>
        </p:spPr>
        <p:txBody>
          <a:bodyPr anchor="t" rtlCol="false" tIns="0" lIns="0" bIns="0" rIns="0">
            <a:spAutoFit/>
          </a:bodyPr>
          <a:lstStyle/>
          <a:p>
            <a:pPr algn="l" marL="0" indent="0" lvl="0">
              <a:lnSpc>
                <a:spcPts val="7024"/>
              </a:lnSpc>
            </a:pPr>
            <a:r>
              <a:rPr lang="en-US" b="true" sz="7394">
                <a:solidFill>
                  <a:srgbClr val="1C74BB"/>
                </a:solidFill>
                <a:latin typeface="Poppins Bold"/>
                <a:ea typeface="Poppins Bold"/>
                <a:cs typeface="Poppins Bold"/>
                <a:sym typeface="Poppins Bold"/>
              </a:rPr>
              <a:t>WHAT IS A BEHAVIOR PLAN?</a:t>
            </a:r>
          </a:p>
        </p:txBody>
      </p:sp>
      <p:sp>
        <p:nvSpPr>
          <p:cNvPr name="Freeform 3" id="3"/>
          <p:cNvSpPr/>
          <p:nvPr/>
        </p:nvSpPr>
        <p:spPr>
          <a:xfrm flipH="false" flipV="false" rot="-3855666">
            <a:off x="15046734" y="6345056"/>
            <a:ext cx="5662001" cy="5721512"/>
          </a:xfrm>
          <a:custGeom>
            <a:avLst/>
            <a:gdLst/>
            <a:ahLst/>
            <a:cxnLst/>
            <a:rect r="r" b="b" t="t" l="l"/>
            <a:pathLst>
              <a:path h="5721512" w="5662001">
                <a:moveTo>
                  <a:pt x="0" y="0"/>
                </a:moveTo>
                <a:lnTo>
                  <a:pt x="5662001" y="0"/>
                </a:lnTo>
                <a:lnTo>
                  <a:pt x="5662001"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721374">
            <a:off x="-1084773" y="-3327728"/>
            <a:ext cx="5662001" cy="5721512"/>
          </a:xfrm>
          <a:custGeom>
            <a:avLst/>
            <a:gdLst/>
            <a:ahLst/>
            <a:cxnLst/>
            <a:rect r="r" b="b" t="t" l="l"/>
            <a:pathLst>
              <a:path h="5721512" w="5662001">
                <a:moveTo>
                  <a:pt x="0" y="0"/>
                </a:moveTo>
                <a:lnTo>
                  <a:pt x="5662002" y="0"/>
                </a:lnTo>
                <a:lnTo>
                  <a:pt x="5662002"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5" id="5"/>
          <p:cNvGrpSpPr/>
          <p:nvPr/>
        </p:nvGrpSpPr>
        <p:grpSpPr>
          <a:xfrm rot="0">
            <a:off x="715390" y="8128033"/>
            <a:ext cx="1566543" cy="1566543"/>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7D8FF"/>
            </a:solidFill>
          </p:spPr>
        </p:sp>
        <p:sp>
          <p:nvSpPr>
            <p:cNvPr name="TextBox 7" id="7"/>
            <p:cNvSpPr txBox="true"/>
            <p:nvPr/>
          </p:nvSpPr>
          <p:spPr>
            <a:xfrm>
              <a:off x="76200" y="38100"/>
              <a:ext cx="660400" cy="69850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8" id="8"/>
          <p:cNvGrpSpPr/>
          <p:nvPr/>
        </p:nvGrpSpPr>
        <p:grpSpPr>
          <a:xfrm rot="0">
            <a:off x="2764456" y="9205812"/>
            <a:ext cx="11234139" cy="52488"/>
            <a:chOff x="0" y="0"/>
            <a:chExt cx="635000" cy="2967"/>
          </a:xfrm>
        </p:grpSpPr>
        <p:sp>
          <p:nvSpPr>
            <p:cNvPr name="Freeform 9" id="9"/>
            <p:cNvSpPr/>
            <p:nvPr/>
          </p:nvSpPr>
          <p:spPr>
            <a:xfrm flipH="false" flipV="false" rot="0">
              <a:off x="0" y="0"/>
              <a:ext cx="635000" cy="2967"/>
            </a:xfrm>
            <a:custGeom>
              <a:avLst/>
              <a:gdLst/>
              <a:ahLst/>
              <a:cxnLst/>
              <a:rect r="r" b="b" t="t" l="l"/>
              <a:pathLst>
                <a:path h="2967" w="635000">
                  <a:moveTo>
                    <a:pt x="0" y="0"/>
                  </a:moveTo>
                  <a:lnTo>
                    <a:pt x="635000" y="0"/>
                  </a:lnTo>
                  <a:lnTo>
                    <a:pt x="635000" y="2967"/>
                  </a:lnTo>
                  <a:lnTo>
                    <a:pt x="0" y="2967"/>
                  </a:lnTo>
                  <a:close/>
                </a:path>
              </a:pathLst>
            </a:custGeom>
            <a:solidFill>
              <a:srgbClr val="81C1F4"/>
            </a:solidFill>
          </p:spPr>
        </p:sp>
        <p:sp>
          <p:nvSpPr>
            <p:cNvPr name="TextBox 10" id="10"/>
            <p:cNvSpPr txBox="true"/>
            <p:nvPr/>
          </p:nvSpPr>
          <p:spPr>
            <a:xfrm>
              <a:off x="0" y="-38100"/>
              <a:ext cx="635000" cy="41067"/>
            </a:xfrm>
            <a:prstGeom prst="rect">
              <a:avLst/>
            </a:prstGeom>
          </p:spPr>
          <p:txBody>
            <a:bodyPr anchor="ctr" rtlCol="false" tIns="50800" lIns="50800" bIns="50800" rIns="50800"/>
            <a:lstStyle/>
            <a:p>
              <a:pPr algn="ctr" marL="0" indent="0" lvl="0">
                <a:lnSpc>
                  <a:spcPts val="2659"/>
                </a:lnSpc>
              </a:pPr>
            </a:p>
          </p:txBody>
        </p:sp>
      </p:grpSp>
      <p:sp>
        <p:nvSpPr>
          <p:cNvPr name="TextBox 11" id="11"/>
          <p:cNvSpPr txBox="true"/>
          <p:nvPr/>
        </p:nvSpPr>
        <p:spPr>
          <a:xfrm rot="0">
            <a:off x="3990765" y="3941826"/>
            <a:ext cx="12222365" cy="811149"/>
          </a:xfrm>
          <a:prstGeom prst="rect">
            <a:avLst/>
          </a:prstGeom>
        </p:spPr>
        <p:txBody>
          <a:bodyPr anchor="t" rtlCol="false" tIns="0" lIns="0" bIns="0" rIns="0">
            <a:spAutoFit/>
          </a:bodyPr>
          <a:lstStyle/>
          <a:p>
            <a:pPr algn="just" marL="0" indent="0" lvl="0">
              <a:lnSpc>
                <a:spcPts val="3077"/>
              </a:lnSpc>
            </a:pPr>
            <a:r>
              <a:rPr lang="en-US" sz="2700">
                <a:solidFill>
                  <a:srgbClr val="1C74BB"/>
                </a:solidFill>
                <a:latin typeface="Poppins"/>
                <a:ea typeface="Poppins"/>
                <a:cs typeface="Poppins"/>
                <a:sym typeface="Poppins"/>
              </a:rPr>
              <a:t>Clearly describes the target behavior and explains why it happens (the function) so everyone responds consistently.</a:t>
            </a:r>
          </a:p>
        </p:txBody>
      </p:sp>
      <p:sp>
        <p:nvSpPr>
          <p:cNvPr name="TextBox 12" id="12"/>
          <p:cNvSpPr txBox="true"/>
          <p:nvPr/>
        </p:nvSpPr>
        <p:spPr>
          <a:xfrm rot="0">
            <a:off x="1210522" y="8300522"/>
            <a:ext cx="1071411" cy="1123447"/>
          </a:xfrm>
          <a:prstGeom prst="rect">
            <a:avLst/>
          </a:prstGeom>
        </p:spPr>
        <p:txBody>
          <a:bodyPr anchor="t" rtlCol="false" tIns="0" lIns="0" bIns="0" rIns="0">
            <a:spAutoFit/>
          </a:bodyPr>
          <a:lstStyle/>
          <a:p>
            <a:pPr algn="l" marL="0" indent="0" lvl="0">
              <a:lnSpc>
                <a:spcPts val="7761"/>
              </a:lnSpc>
            </a:pPr>
            <a:r>
              <a:rPr lang="en-US" b="true" sz="8169">
                <a:solidFill>
                  <a:srgbClr val="1C74BB"/>
                </a:solidFill>
                <a:latin typeface="Poppins Bold"/>
                <a:ea typeface="Poppins Bold"/>
                <a:cs typeface="Poppins Bold"/>
                <a:sym typeface="Poppins Bold"/>
              </a:rPr>
              <a:t>3</a:t>
            </a:r>
          </a:p>
        </p:txBody>
      </p:sp>
      <p:sp>
        <p:nvSpPr>
          <p:cNvPr name="TextBox 13" id="13"/>
          <p:cNvSpPr txBox="true"/>
          <p:nvPr/>
        </p:nvSpPr>
        <p:spPr>
          <a:xfrm rot="0">
            <a:off x="3990765" y="5505450"/>
            <a:ext cx="12222365" cy="811149"/>
          </a:xfrm>
          <a:prstGeom prst="rect">
            <a:avLst/>
          </a:prstGeom>
        </p:spPr>
        <p:txBody>
          <a:bodyPr anchor="t" rtlCol="false" tIns="0" lIns="0" bIns="0" rIns="0">
            <a:spAutoFit/>
          </a:bodyPr>
          <a:lstStyle/>
          <a:p>
            <a:pPr algn="just" marL="0" indent="0" lvl="0">
              <a:lnSpc>
                <a:spcPts val="3077"/>
              </a:lnSpc>
            </a:pPr>
            <a:r>
              <a:rPr lang="en-US" sz="2700">
                <a:solidFill>
                  <a:srgbClr val="1C74BB"/>
                </a:solidFill>
                <a:latin typeface="Poppins"/>
                <a:ea typeface="Poppins"/>
                <a:cs typeface="Poppins"/>
                <a:sym typeface="Poppins"/>
              </a:rPr>
              <a:t>Outlines antecedent strategies (to prevent the behavior) and response strategies (what to do when it occurs).</a:t>
            </a:r>
          </a:p>
        </p:txBody>
      </p:sp>
      <p:sp>
        <p:nvSpPr>
          <p:cNvPr name="TextBox 14" id="14"/>
          <p:cNvSpPr txBox="true"/>
          <p:nvPr/>
        </p:nvSpPr>
        <p:spPr>
          <a:xfrm rot="0">
            <a:off x="3990765" y="7069074"/>
            <a:ext cx="12222365" cy="811149"/>
          </a:xfrm>
          <a:prstGeom prst="rect">
            <a:avLst/>
          </a:prstGeom>
        </p:spPr>
        <p:txBody>
          <a:bodyPr anchor="t" rtlCol="false" tIns="0" lIns="0" bIns="0" rIns="0">
            <a:spAutoFit/>
          </a:bodyPr>
          <a:lstStyle/>
          <a:p>
            <a:pPr algn="just" marL="0" indent="0" lvl="0">
              <a:lnSpc>
                <a:spcPts val="3077"/>
              </a:lnSpc>
            </a:pPr>
            <a:r>
              <a:rPr lang="en-US" sz="2700">
                <a:solidFill>
                  <a:srgbClr val="1C74BB"/>
                </a:solidFill>
                <a:latin typeface="Poppins"/>
                <a:ea typeface="Poppins"/>
                <a:cs typeface="Poppins"/>
                <a:sym typeface="Poppins"/>
              </a:rPr>
              <a:t>Identifies replacement behaviors to teach and tracks progress using data and graphs over time.</a:t>
            </a:r>
          </a:p>
        </p:txBody>
      </p:sp>
      <p:sp>
        <p:nvSpPr>
          <p:cNvPr name="TextBox 15" id="15"/>
          <p:cNvSpPr txBox="true"/>
          <p:nvPr/>
        </p:nvSpPr>
        <p:spPr>
          <a:xfrm rot="0">
            <a:off x="2764456" y="4181949"/>
            <a:ext cx="851913" cy="677760"/>
          </a:xfrm>
          <a:prstGeom prst="rect">
            <a:avLst/>
          </a:prstGeom>
        </p:spPr>
        <p:txBody>
          <a:bodyPr anchor="t" rtlCol="false" tIns="0" lIns="0" bIns="0" rIns="0">
            <a:spAutoFit/>
          </a:bodyPr>
          <a:lstStyle/>
          <a:p>
            <a:pPr algn="l" marL="0" indent="0" lvl="0">
              <a:lnSpc>
                <a:spcPts val="4727"/>
              </a:lnSpc>
            </a:pPr>
            <a:r>
              <a:rPr lang="en-US" b="true" sz="4976">
                <a:solidFill>
                  <a:srgbClr val="1C74BB"/>
                </a:solidFill>
                <a:latin typeface="Poppins Bold"/>
                <a:ea typeface="Poppins Bold"/>
                <a:cs typeface="Poppins Bold"/>
                <a:sym typeface="Poppins Bold"/>
              </a:rPr>
              <a:t>1.</a:t>
            </a:r>
          </a:p>
        </p:txBody>
      </p:sp>
      <p:sp>
        <p:nvSpPr>
          <p:cNvPr name="TextBox 16" id="16"/>
          <p:cNvSpPr txBox="true"/>
          <p:nvPr/>
        </p:nvSpPr>
        <p:spPr>
          <a:xfrm rot="0">
            <a:off x="2764456" y="5745573"/>
            <a:ext cx="851913" cy="677760"/>
          </a:xfrm>
          <a:prstGeom prst="rect">
            <a:avLst/>
          </a:prstGeom>
        </p:spPr>
        <p:txBody>
          <a:bodyPr anchor="t" rtlCol="false" tIns="0" lIns="0" bIns="0" rIns="0">
            <a:spAutoFit/>
          </a:bodyPr>
          <a:lstStyle/>
          <a:p>
            <a:pPr algn="l" marL="0" indent="0" lvl="0">
              <a:lnSpc>
                <a:spcPts val="4727"/>
              </a:lnSpc>
            </a:pPr>
            <a:r>
              <a:rPr lang="en-US" b="true" sz="4976">
                <a:solidFill>
                  <a:srgbClr val="1C74BB"/>
                </a:solidFill>
                <a:latin typeface="Poppins Bold"/>
                <a:ea typeface="Poppins Bold"/>
                <a:cs typeface="Poppins Bold"/>
                <a:sym typeface="Poppins Bold"/>
              </a:rPr>
              <a:t>2.</a:t>
            </a:r>
          </a:p>
        </p:txBody>
      </p:sp>
      <p:sp>
        <p:nvSpPr>
          <p:cNvPr name="TextBox 17" id="17"/>
          <p:cNvSpPr txBox="true"/>
          <p:nvPr/>
        </p:nvSpPr>
        <p:spPr>
          <a:xfrm rot="0">
            <a:off x="2764456" y="7309197"/>
            <a:ext cx="1580066" cy="677760"/>
          </a:xfrm>
          <a:prstGeom prst="rect">
            <a:avLst/>
          </a:prstGeom>
        </p:spPr>
        <p:txBody>
          <a:bodyPr anchor="t" rtlCol="false" tIns="0" lIns="0" bIns="0" rIns="0">
            <a:spAutoFit/>
          </a:bodyPr>
          <a:lstStyle/>
          <a:p>
            <a:pPr algn="l" marL="0" indent="0" lvl="0">
              <a:lnSpc>
                <a:spcPts val="4727"/>
              </a:lnSpc>
            </a:pPr>
            <a:r>
              <a:rPr lang="en-US" b="true" sz="4976">
                <a:solidFill>
                  <a:srgbClr val="1C74BB"/>
                </a:solidFill>
                <a:latin typeface="Poppins Bold"/>
                <a:ea typeface="Poppins Bold"/>
                <a:cs typeface="Poppins Bold"/>
                <a:sym typeface="Poppins Bold"/>
              </a:rPr>
              <a:t>3.</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E8F6FF"/>
        </a:solidFill>
      </p:bgPr>
    </p:bg>
    <p:spTree>
      <p:nvGrpSpPr>
        <p:cNvPr id="1" name=""/>
        <p:cNvGrpSpPr/>
        <p:nvPr/>
      </p:nvGrpSpPr>
      <p:grpSpPr>
        <a:xfrm>
          <a:off x="0" y="0"/>
          <a:ext cx="0" cy="0"/>
          <a:chOff x="0" y="0"/>
          <a:chExt cx="0" cy="0"/>
        </a:xfrm>
      </p:grpSpPr>
      <p:sp>
        <p:nvSpPr>
          <p:cNvPr name="Freeform 2" id="2"/>
          <p:cNvSpPr/>
          <p:nvPr/>
        </p:nvSpPr>
        <p:spPr>
          <a:xfrm flipH="false" flipV="false" rot="-3855666">
            <a:off x="15046734" y="6345056"/>
            <a:ext cx="5662001" cy="5721512"/>
          </a:xfrm>
          <a:custGeom>
            <a:avLst/>
            <a:gdLst/>
            <a:ahLst/>
            <a:cxnLst/>
            <a:rect r="r" b="b" t="t" l="l"/>
            <a:pathLst>
              <a:path h="5721512" w="5662001">
                <a:moveTo>
                  <a:pt x="0" y="0"/>
                </a:moveTo>
                <a:lnTo>
                  <a:pt x="5662001" y="0"/>
                </a:lnTo>
                <a:lnTo>
                  <a:pt x="5662001"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721374">
            <a:off x="-1084773" y="-3327728"/>
            <a:ext cx="5662001" cy="5721512"/>
          </a:xfrm>
          <a:custGeom>
            <a:avLst/>
            <a:gdLst/>
            <a:ahLst/>
            <a:cxnLst/>
            <a:rect r="r" b="b" t="t" l="l"/>
            <a:pathLst>
              <a:path h="5721512" w="5662001">
                <a:moveTo>
                  <a:pt x="0" y="0"/>
                </a:moveTo>
                <a:lnTo>
                  <a:pt x="5662002" y="0"/>
                </a:lnTo>
                <a:lnTo>
                  <a:pt x="5662002"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715390" y="8128033"/>
            <a:ext cx="1566543" cy="1566543"/>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7D8FF"/>
            </a:solidFill>
          </p:spPr>
        </p:sp>
        <p:sp>
          <p:nvSpPr>
            <p:cNvPr name="TextBox 6" id="6"/>
            <p:cNvSpPr txBox="true"/>
            <p:nvPr/>
          </p:nvSpPr>
          <p:spPr>
            <a:xfrm>
              <a:off x="76200" y="38100"/>
              <a:ext cx="660400" cy="69850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7" id="7"/>
          <p:cNvGrpSpPr/>
          <p:nvPr/>
        </p:nvGrpSpPr>
        <p:grpSpPr>
          <a:xfrm rot="0">
            <a:off x="2764456" y="9205812"/>
            <a:ext cx="11234139" cy="52488"/>
            <a:chOff x="0" y="0"/>
            <a:chExt cx="635000" cy="2967"/>
          </a:xfrm>
        </p:grpSpPr>
        <p:sp>
          <p:nvSpPr>
            <p:cNvPr name="Freeform 8" id="8"/>
            <p:cNvSpPr/>
            <p:nvPr/>
          </p:nvSpPr>
          <p:spPr>
            <a:xfrm flipH="false" flipV="false" rot="0">
              <a:off x="0" y="0"/>
              <a:ext cx="635000" cy="2967"/>
            </a:xfrm>
            <a:custGeom>
              <a:avLst/>
              <a:gdLst/>
              <a:ahLst/>
              <a:cxnLst/>
              <a:rect r="r" b="b" t="t" l="l"/>
              <a:pathLst>
                <a:path h="2967" w="635000">
                  <a:moveTo>
                    <a:pt x="0" y="0"/>
                  </a:moveTo>
                  <a:lnTo>
                    <a:pt x="635000" y="0"/>
                  </a:lnTo>
                  <a:lnTo>
                    <a:pt x="635000" y="2967"/>
                  </a:lnTo>
                  <a:lnTo>
                    <a:pt x="0" y="2967"/>
                  </a:lnTo>
                  <a:close/>
                </a:path>
              </a:pathLst>
            </a:custGeom>
            <a:solidFill>
              <a:srgbClr val="81C1F4"/>
            </a:solidFill>
          </p:spPr>
        </p:sp>
        <p:sp>
          <p:nvSpPr>
            <p:cNvPr name="TextBox 9" id="9"/>
            <p:cNvSpPr txBox="true"/>
            <p:nvPr/>
          </p:nvSpPr>
          <p:spPr>
            <a:xfrm>
              <a:off x="0" y="-38100"/>
              <a:ext cx="635000" cy="41067"/>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0">
            <a:off x="2764456" y="4356465"/>
            <a:ext cx="829060" cy="829060"/>
          </a:xfrm>
          <a:custGeom>
            <a:avLst/>
            <a:gdLst/>
            <a:ahLst/>
            <a:cxnLst/>
            <a:rect r="r" b="b" t="t" l="l"/>
            <a:pathLst>
              <a:path h="829060" w="829060">
                <a:moveTo>
                  <a:pt x="0" y="0"/>
                </a:moveTo>
                <a:lnTo>
                  <a:pt x="829060" y="0"/>
                </a:lnTo>
                <a:lnTo>
                  <a:pt x="829060" y="829060"/>
                </a:lnTo>
                <a:lnTo>
                  <a:pt x="0" y="82906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1" id="11"/>
          <p:cNvSpPr txBox="true"/>
          <p:nvPr/>
        </p:nvSpPr>
        <p:spPr>
          <a:xfrm rot="0">
            <a:off x="2764456" y="2340683"/>
            <a:ext cx="9661250" cy="708921"/>
          </a:xfrm>
          <a:prstGeom prst="rect">
            <a:avLst/>
          </a:prstGeom>
        </p:spPr>
        <p:txBody>
          <a:bodyPr anchor="t" rtlCol="false" tIns="0" lIns="0" bIns="0" rIns="0">
            <a:spAutoFit/>
          </a:bodyPr>
          <a:lstStyle/>
          <a:p>
            <a:pPr algn="l" marL="0" indent="0" lvl="0">
              <a:lnSpc>
                <a:spcPts val="4924"/>
              </a:lnSpc>
            </a:pPr>
            <a:r>
              <a:rPr lang="en-US" b="true" sz="5183">
                <a:solidFill>
                  <a:srgbClr val="1C74BB"/>
                </a:solidFill>
                <a:latin typeface="Poppins Bold"/>
                <a:ea typeface="Poppins Bold"/>
                <a:cs typeface="Poppins Bold"/>
                <a:sym typeface="Poppins Bold"/>
              </a:rPr>
              <a:t>WHY BEHAVIOR PLANS WORK</a:t>
            </a:r>
          </a:p>
        </p:txBody>
      </p:sp>
      <p:sp>
        <p:nvSpPr>
          <p:cNvPr name="TextBox 12" id="12"/>
          <p:cNvSpPr txBox="true"/>
          <p:nvPr/>
        </p:nvSpPr>
        <p:spPr>
          <a:xfrm rot="0">
            <a:off x="4082383" y="4005314"/>
            <a:ext cx="11219228" cy="1553761"/>
          </a:xfrm>
          <a:prstGeom prst="rect">
            <a:avLst/>
          </a:prstGeom>
        </p:spPr>
        <p:txBody>
          <a:bodyPr anchor="t" rtlCol="false" tIns="0" lIns="0" bIns="0" rIns="0">
            <a:spAutoFit/>
          </a:bodyPr>
          <a:lstStyle/>
          <a:p>
            <a:pPr algn="just" marL="0" indent="0" lvl="0">
              <a:lnSpc>
                <a:spcPts val="3027"/>
              </a:lnSpc>
            </a:pPr>
            <a:r>
              <a:rPr lang="en-US" sz="2655">
                <a:solidFill>
                  <a:srgbClr val="1C74BB"/>
                </a:solidFill>
                <a:latin typeface="Poppins"/>
                <a:ea typeface="Poppins"/>
                <a:cs typeface="Poppins"/>
                <a:sym typeface="Poppins"/>
              </a:rPr>
              <a:t>Behavior is learned and that means it can change. When adults respond consistently and teaching is intentional, children learn new, more effective ways to meet their needs. A well-designed plan makes those consistent responses easier for everyone.</a:t>
            </a:r>
          </a:p>
        </p:txBody>
      </p:sp>
      <p:sp>
        <p:nvSpPr>
          <p:cNvPr name="TextBox 13" id="13"/>
          <p:cNvSpPr txBox="true"/>
          <p:nvPr/>
        </p:nvSpPr>
        <p:spPr>
          <a:xfrm rot="0">
            <a:off x="1210522" y="8271947"/>
            <a:ext cx="1071411" cy="781742"/>
          </a:xfrm>
          <a:prstGeom prst="rect">
            <a:avLst/>
          </a:prstGeom>
        </p:spPr>
        <p:txBody>
          <a:bodyPr anchor="t" rtlCol="false" tIns="0" lIns="0" bIns="0" rIns="0">
            <a:spAutoFit/>
          </a:bodyPr>
          <a:lstStyle/>
          <a:p>
            <a:pPr algn="l" marL="0" indent="0" lvl="0">
              <a:lnSpc>
                <a:spcPts val="5441"/>
              </a:lnSpc>
            </a:pPr>
            <a:r>
              <a:rPr lang="en-US" b="true" sz="5727">
                <a:solidFill>
                  <a:srgbClr val="1C74BB"/>
                </a:solidFill>
                <a:latin typeface="Poppins Bold"/>
                <a:ea typeface="Poppins Bold"/>
                <a:cs typeface="Poppins Bold"/>
                <a:sym typeface="Poppins Bold"/>
              </a:rPr>
              <a:t>4</a:t>
            </a:r>
          </a:p>
        </p:txBody>
      </p:sp>
      <p:sp>
        <p:nvSpPr>
          <p:cNvPr name="TextBox 14" id="14"/>
          <p:cNvSpPr txBox="true"/>
          <p:nvPr/>
        </p:nvSpPr>
        <p:spPr>
          <a:xfrm rot="0">
            <a:off x="4082383" y="5913942"/>
            <a:ext cx="11219228" cy="1553761"/>
          </a:xfrm>
          <a:prstGeom prst="rect">
            <a:avLst/>
          </a:prstGeom>
        </p:spPr>
        <p:txBody>
          <a:bodyPr anchor="t" rtlCol="false" tIns="0" lIns="0" bIns="0" rIns="0">
            <a:spAutoFit/>
          </a:bodyPr>
          <a:lstStyle/>
          <a:p>
            <a:pPr algn="just" marL="0" indent="0" lvl="0">
              <a:lnSpc>
                <a:spcPts val="3027"/>
              </a:lnSpc>
            </a:pPr>
            <a:r>
              <a:rPr lang="en-US" sz="2655">
                <a:solidFill>
                  <a:srgbClr val="1C74BB"/>
                </a:solidFill>
                <a:latin typeface="Poppins"/>
                <a:ea typeface="Poppins"/>
                <a:cs typeface="Poppins"/>
                <a:sym typeface="Poppins"/>
              </a:rPr>
              <a:t>Data is the roadmap. Tracking behavior over time shows whether the plan is working, when to adjust, and where to celebrate progress. When families and care teams share data and stay aligned, children make faster, more lasting gains.</a:t>
            </a:r>
          </a:p>
        </p:txBody>
      </p:sp>
      <p:sp>
        <p:nvSpPr>
          <p:cNvPr name="Freeform 15" id="15"/>
          <p:cNvSpPr/>
          <p:nvPr/>
        </p:nvSpPr>
        <p:spPr>
          <a:xfrm flipH="false" flipV="false" rot="0">
            <a:off x="2764456" y="6300274"/>
            <a:ext cx="829060" cy="829060"/>
          </a:xfrm>
          <a:custGeom>
            <a:avLst/>
            <a:gdLst/>
            <a:ahLst/>
            <a:cxnLst/>
            <a:rect r="r" b="b" t="t" l="l"/>
            <a:pathLst>
              <a:path h="829060" w="829060">
                <a:moveTo>
                  <a:pt x="0" y="0"/>
                </a:moveTo>
                <a:lnTo>
                  <a:pt x="829060" y="0"/>
                </a:lnTo>
                <a:lnTo>
                  <a:pt x="829060" y="829060"/>
                </a:lnTo>
                <a:lnTo>
                  <a:pt x="0" y="82906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E8F6FF"/>
        </a:solidFill>
      </p:bgPr>
    </p:bg>
    <p:spTree>
      <p:nvGrpSpPr>
        <p:cNvPr id="1" name=""/>
        <p:cNvGrpSpPr/>
        <p:nvPr/>
      </p:nvGrpSpPr>
      <p:grpSpPr>
        <a:xfrm>
          <a:off x="0" y="0"/>
          <a:ext cx="0" cy="0"/>
          <a:chOff x="0" y="0"/>
          <a:chExt cx="0" cy="0"/>
        </a:xfrm>
      </p:grpSpPr>
      <p:sp>
        <p:nvSpPr>
          <p:cNvPr name="Freeform 2" id="2"/>
          <p:cNvSpPr/>
          <p:nvPr/>
        </p:nvSpPr>
        <p:spPr>
          <a:xfrm flipH="false" flipV="false" rot="-3855666">
            <a:off x="15046734" y="6345056"/>
            <a:ext cx="5662001" cy="5721512"/>
          </a:xfrm>
          <a:custGeom>
            <a:avLst/>
            <a:gdLst/>
            <a:ahLst/>
            <a:cxnLst/>
            <a:rect r="r" b="b" t="t" l="l"/>
            <a:pathLst>
              <a:path h="5721512" w="5662001">
                <a:moveTo>
                  <a:pt x="0" y="0"/>
                </a:moveTo>
                <a:lnTo>
                  <a:pt x="5662001" y="0"/>
                </a:lnTo>
                <a:lnTo>
                  <a:pt x="5662001"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721374">
            <a:off x="-1084773" y="-3327728"/>
            <a:ext cx="5662001" cy="5721512"/>
          </a:xfrm>
          <a:custGeom>
            <a:avLst/>
            <a:gdLst/>
            <a:ahLst/>
            <a:cxnLst/>
            <a:rect r="r" b="b" t="t" l="l"/>
            <a:pathLst>
              <a:path h="5721512" w="5662001">
                <a:moveTo>
                  <a:pt x="0" y="0"/>
                </a:moveTo>
                <a:lnTo>
                  <a:pt x="5662002" y="0"/>
                </a:lnTo>
                <a:lnTo>
                  <a:pt x="5662002"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715390" y="8128033"/>
            <a:ext cx="1566543" cy="1566543"/>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7D8FF"/>
            </a:solidFill>
          </p:spPr>
        </p:sp>
        <p:sp>
          <p:nvSpPr>
            <p:cNvPr name="TextBox 6" id="6"/>
            <p:cNvSpPr txBox="true"/>
            <p:nvPr/>
          </p:nvSpPr>
          <p:spPr>
            <a:xfrm>
              <a:off x="76200" y="38100"/>
              <a:ext cx="660400" cy="69850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7" id="7"/>
          <p:cNvGrpSpPr/>
          <p:nvPr/>
        </p:nvGrpSpPr>
        <p:grpSpPr>
          <a:xfrm rot="0">
            <a:off x="2764456" y="9205812"/>
            <a:ext cx="11234139" cy="52488"/>
            <a:chOff x="0" y="0"/>
            <a:chExt cx="635000" cy="2967"/>
          </a:xfrm>
        </p:grpSpPr>
        <p:sp>
          <p:nvSpPr>
            <p:cNvPr name="Freeform 8" id="8"/>
            <p:cNvSpPr/>
            <p:nvPr/>
          </p:nvSpPr>
          <p:spPr>
            <a:xfrm flipH="false" flipV="false" rot="0">
              <a:off x="0" y="0"/>
              <a:ext cx="635000" cy="2967"/>
            </a:xfrm>
            <a:custGeom>
              <a:avLst/>
              <a:gdLst/>
              <a:ahLst/>
              <a:cxnLst/>
              <a:rect r="r" b="b" t="t" l="l"/>
              <a:pathLst>
                <a:path h="2967" w="635000">
                  <a:moveTo>
                    <a:pt x="0" y="0"/>
                  </a:moveTo>
                  <a:lnTo>
                    <a:pt x="635000" y="0"/>
                  </a:lnTo>
                  <a:lnTo>
                    <a:pt x="635000" y="2967"/>
                  </a:lnTo>
                  <a:lnTo>
                    <a:pt x="0" y="2967"/>
                  </a:lnTo>
                  <a:close/>
                </a:path>
              </a:pathLst>
            </a:custGeom>
            <a:solidFill>
              <a:srgbClr val="81C1F4"/>
            </a:solidFill>
          </p:spPr>
        </p:sp>
        <p:sp>
          <p:nvSpPr>
            <p:cNvPr name="TextBox 9" id="9"/>
            <p:cNvSpPr txBox="true"/>
            <p:nvPr/>
          </p:nvSpPr>
          <p:spPr>
            <a:xfrm>
              <a:off x="0" y="-38100"/>
              <a:ext cx="635000" cy="41067"/>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0">
            <a:off x="11861633" y="3826806"/>
            <a:ext cx="4010393" cy="4076638"/>
          </a:xfrm>
          <a:custGeom>
            <a:avLst/>
            <a:gdLst/>
            <a:ahLst/>
            <a:cxnLst/>
            <a:rect r="r" b="b" t="t" l="l"/>
            <a:pathLst>
              <a:path h="4076638" w="4010393">
                <a:moveTo>
                  <a:pt x="0" y="0"/>
                </a:moveTo>
                <a:lnTo>
                  <a:pt x="4010393" y="0"/>
                </a:lnTo>
                <a:lnTo>
                  <a:pt x="4010393" y="4076639"/>
                </a:lnTo>
                <a:lnTo>
                  <a:pt x="0" y="4076639"/>
                </a:lnTo>
                <a:lnTo>
                  <a:pt x="0" y="0"/>
                </a:lnTo>
                <a:close/>
              </a:path>
            </a:pathLst>
          </a:custGeom>
          <a:blipFill>
            <a:blip r:embed="rId4"/>
            <a:stretch>
              <a:fillRect l="0" t="0" r="0" b="0"/>
            </a:stretch>
          </a:blipFill>
        </p:spPr>
      </p:sp>
      <p:grpSp>
        <p:nvGrpSpPr>
          <p:cNvPr name="Group 11" id="11"/>
          <p:cNvGrpSpPr/>
          <p:nvPr/>
        </p:nvGrpSpPr>
        <p:grpSpPr>
          <a:xfrm rot="0">
            <a:off x="14071395" y="4779171"/>
            <a:ext cx="689950" cy="229691"/>
            <a:chOff x="0" y="0"/>
            <a:chExt cx="161800" cy="53865"/>
          </a:xfrm>
        </p:grpSpPr>
        <p:sp>
          <p:nvSpPr>
            <p:cNvPr name="Freeform 12" id="12"/>
            <p:cNvSpPr/>
            <p:nvPr/>
          </p:nvSpPr>
          <p:spPr>
            <a:xfrm flipH="false" flipV="false" rot="0">
              <a:off x="0" y="0"/>
              <a:ext cx="161800" cy="53865"/>
            </a:xfrm>
            <a:custGeom>
              <a:avLst/>
              <a:gdLst/>
              <a:ahLst/>
              <a:cxnLst/>
              <a:rect r="r" b="b" t="t" l="l"/>
              <a:pathLst>
                <a:path h="53865" w="161800">
                  <a:moveTo>
                    <a:pt x="26932" y="0"/>
                  </a:moveTo>
                  <a:lnTo>
                    <a:pt x="134868" y="0"/>
                  </a:lnTo>
                  <a:cubicBezTo>
                    <a:pt x="142011" y="0"/>
                    <a:pt x="148861" y="2838"/>
                    <a:pt x="153912" y="7888"/>
                  </a:cubicBezTo>
                  <a:cubicBezTo>
                    <a:pt x="158963" y="12939"/>
                    <a:pt x="161800" y="19789"/>
                    <a:pt x="161800" y="26932"/>
                  </a:cubicBezTo>
                  <a:lnTo>
                    <a:pt x="161800" y="26932"/>
                  </a:lnTo>
                  <a:cubicBezTo>
                    <a:pt x="161800" y="41807"/>
                    <a:pt x="149742" y="53865"/>
                    <a:pt x="134868" y="53865"/>
                  </a:cubicBezTo>
                  <a:lnTo>
                    <a:pt x="26932" y="53865"/>
                  </a:lnTo>
                  <a:cubicBezTo>
                    <a:pt x="12058" y="53865"/>
                    <a:pt x="0" y="41807"/>
                    <a:pt x="0" y="26932"/>
                  </a:cubicBezTo>
                  <a:lnTo>
                    <a:pt x="0" y="26932"/>
                  </a:lnTo>
                  <a:cubicBezTo>
                    <a:pt x="0" y="12058"/>
                    <a:pt x="12058" y="0"/>
                    <a:pt x="26932" y="0"/>
                  </a:cubicBezTo>
                  <a:close/>
                </a:path>
              </a:pathLst>
            </a:custGeom>
            <a:solidFill>
              <a:srgbClr val="FFCABC"/>
            </a:solidFill>
          </p:spPr>
        </p:sp>
        <p:sp>
          <p:nvSpPr>
            <p:cNvPr name="TextBox 13" id="13"/>
            <p:cNvSpPr txBox="true"/>
            <p:nvPr/>
          </p:nvSpPr>
          <p:spPr>
            <a:xfrm>
              <a:off x="0" y="-38100"/>
              <a:ext cx="161800" cy="91965"/>
            </a:xfrm>
            <a:prstGeom prst="rect">
              <a:avLst/>
            </a:prstGeom>
          </p:spPr>
          <p:txBody>
            <a:bodyPr anchor="ctr" rtlCol="false" tIns="50800" lIns="50800" bIns="50800" rIns="50800"/>
            <a:lstStyle/>
            <a:p>
              <a:pPr algn="ctr" marL="0" indent="0" lvl="0">
                <a:lnSpc>
                  <a:spcPts val="2659"/>
                </a:lnSpc>
              </a:pPr>
            </a:p>
          </p:txBody>
        </p:sp>
      </p:grpSp>
      <p:sp>
        <p:nvSpPr>
          <p:cNvPr name="TextBox 14" id="14"/>
          <p:cNvSpPr txBox="true"/>
          <p:nvPr/>
        </p:nvSpPr>
        <p:spPr>
          <a:xfrm rot="0">
            <a:off x="2764456" y="2397833"/>
            <a:ext cx="13073588" cy="2217838"/>
          </a:xfrm>
          <a:prstGeom prst="rect">
            <a:avLst/>
          </a:prstGeom>
        </p:spPr>
        <p:txBody>
          <a:bodyPr anchor="t" rtlCol="false" tIns="0" lIns="0" bIns="0" rIns="0">
            <a:spAutoFit/>
          </a:bodyPr>
          <a:lstStyle/>
          <a:p>
            <a:pPr algn="l" marL="0" indent="0" lvl="0">
              <a:lnSpc>
                <a:spcPts val="8181"/>
              </a:lnSpc>
            </a:pPr>
            <a:r>
              <a:rPr lang="en-US" b="true" sz="8612">
                <a:solidFill>
                  <a:srgbClr val="1C74BB"/>
                </a:solidFill>
                <a:latin typeface="Poppins Bold"/>
                <a:ea typeface="Poppins Bold"/>
                <a:cs typeface="Poppins Bold"/>
                <a:sym typeface="Poppins Bold"/>
              </a:rPr>
              <a:t>KEY TERM REFRESHER:</a:t>
            </a:r>
          </a:p>
          <a:p>
            <a:pPr algn="l" marL="0" indent="0" lvl="0">
              <a:lnSpc>
                <a:spcPts val="8181"/>
              </a:lnSpc>
            </a:pPr>
            <a:r>
              <a:rPr lang="en-US" b="true" sz="8612">
                <a:solidFill>
                  <a:srgbClr val="1C74BB"/>
                </a:solidFill>
                <a:latin typeface="Poppins Bold"/>
                <a:ea typeface="Poppins Bold"/>
                <a:cs typeface="Poppins Bold"/>
                <a:sym typeface="Poppins Bold"/>
              </a:rPr>
              <a:t>ANTECEDENTS</a:t>
            </a:r>
          </a:p>
        </p:txBody>
      </p:sp>
      <p:sp>
        <p:nvSpPr>
          <p:cNvPr name="TextBox 15" id="15"/>
          <p:cNvSpPr txBox="true"/>
          <p:nvPr/>
        </p:nvSpPr>
        <p:spPr>
          <a:xfrm rot="0">
            <a:off x="2764456" y="4973734"/>
            <a:ext cx="8919778" cy="3113923"/>
          </a:xfrm>
          <a:prstGeom prst="rect">
            <a:avLst/>
          </a:prstGeom>
        </p:spPr>
        <p:txBody>
          <a:bodyPr anchor="t" rtlCol="false" tIns="0" lIns="0" bIns="0" rIns="0">
            <a:spAutoFit/>
          </a:bodyPr>
          <a:lstStyle/>
          <a:p>
            <a:pPr algn="just" marL="0" indent="0" lvl="0">
              <a:lnSpc>
                <a:spcPts val="2737"/>
              </a:lnSpc>
            </a:pPr>
            <a:r>
              <a:rPr lang="en-US" sz="2401">
                <a:solidFill>
                  <a:srgbClr val="1C74BB"/>
                </a:solidFill>
                <a:latin typeface="Poppins"/>
                <a:ea typeface="Poppins"/>
                <a:cs typeface="Poppins"/>
                <a:sym typeface="Poppins"/>
              </a:rPr>
              <a:t>An antecedent is what happens right before a behavior occurs. Recognizing antecedents helps us prevent challenging behaviors before they start.</a:t>
            </a:r>
          </a:p>
          <a:p>
            <a:pPr algn="just" marL="0" indent="0" lvl="0">
              <a:lnSpc>
                <a:spcPts val="2737"/>
              </a:lnSpc>
            </a:pPr>
            <a:r>
              <a:rPr lang="en-US" sz="2401">
                <a:solidFill>
                  <a:srgbClr val="1C74BB"/>
                </a:solidFill>
                <a:latin typeface="Poppins"/>
                <a:ea typeface="Poppins"/>
                <a:cs typeface="Poppins"/>
                <a:sym typeface="Poppins"/>
              </a:rPr>
              <a:t>• Stopping a preferred activity (e.g., turning off a video)</a:t>
            </a:r>
          </a:p>
          <a:p>
            <a:pPr algn="just" marL="0" indent="0" lvl="0">
              <a:lnSpc>
                <a:spcPts val="2737"/>
              </a:lnSpc>
            </a:pPr>
            <a:r>
              <a:rPr lang="en-US" sz="2401">
                <a:solidFill>
                  <a:srgbClr val="1C74BB"/>
                </a:solidFill>
                <a:latin typeface="Poppins"/>
                <a:ea typeface="Poppins"/>
                <a:cs typeface="Poppins"/>
                <a:sym typeface="Poppins"/>
              </a:rPr>
              <a:t>• A difficult or non-preferred task beginning</a:t>
            </a:r>
          </a:p>
          <a:p>
            <a:pPr algn="just" marL="0" indent="0" lvl="0">
              <a:lnSpc>
                <a:spcPts val="2737"/>
              </a:lnSpc>
            </a:pPr>
            <a:r>
              <a:rPr lang="en-US" sz="2401">
                <a:solidFill>
                  <a:srgbClr val="1C74BB"/>
                </a:solidFill>
                <a:latin typeface="Poppins"/>
                <a:ea typeface="Poppins"/>
                <a:cs typeface="Poppins"/>
                <a:sym typeface="Poppins"/>
              </a:rPr>
              <a:t>• Increased noise or sensory input</a:t>
            </a:r>
          </a:p>
          <a:p>
            <a:pPr algn="just" marL="0" indent="0" lvl="0">
              <a:lnSpc>
                <a:spcPts val="2737"/>
              </a:lnSpc>
            </a:pPr>
            <a:r>
              <a:rPr lang="en-US" sz="2401">
                <a:solidFill>
                  <a:srgbClr val="1C74BB"/>
                </a:solidFill>
                <a:latin typeface="Poppins"/>
                <a:ea typeface="Poppins"/>
                <a:cs typeface="Poppins"/>
                <a:sym typeface="Poppins"/>
              </a:rPr>
              <a:t>• Attention shifting away from your child</a:t>
            </a:r>
          </a:p>
          <a:p>
            <a:pPr algn="just" marL="0" indent="0" lvl="0">
              <a:lnSpc>
                <a:spcPts val="2737"/>
              </a:lnSpc>
            </a:pPr>
            <a:r>
              <a:rPr lang="en-US" sz="2401">
                <a:solidFill>
                  <a:srgbClr val="1C74BB"/>
                </a:solidFill>
                <a:latin typeface="Poppins"/>
                <a:ea typeface="Poppins"/>
                <a:cs typeface="Poppins"/>
                <a:sym typeface="Poppins"/>
              </a:rPr>
              <a:t>Tip: When we adjust antecedents, we reduce the chance the behavior will occur in the first place.</a:t>
            </a:r>
          </a:p>
        </p:txBody>
      </p:sp>
      <p:sp>
        <p:nvSpPr>
          <p:cNvPr name="TextBox 16" id="16"/>
          <p:cNvSpPr txBox="true"/>
          <p:nvPr/>
        </p:nvSpPr>
        <p:spPr>
          <a:xfrm rot="0">
            <a:off x="1210522" y="8319572"/>
            <a:ext cx="1071411" cy="1316604"/>
          </a:xfrm>
          <a:prstGeom prst="rect">
            <a:avLst/>
          </a:prstGeom>
        </p:spPr>
        <p:txBody>
          <a:bodyPr anchor="t" rtlCol="false" tIns="0" lIns="0" bIns="0" rIns="0">
            <a:spAutoFit/>
          </a:bodyPr>
          <a:lstStyle/>
          <a:p>
            <a:pPr algn="l" marL="0" indent="0" lvl="0">
              <a:lnSpc>
                <a:spcPts val="9039"/>
              </a:lnSpc>
            </a:pPr>
            <a:r>
              <a:rPr lang="en-US" b="true" sz="9515">
                <a:solidFill>
                  <a:srgbClr val="1C74BB"/>
                </a:solidFill>
                <a:latin typeface="Poppins Bold"/>
                <a:ea typeface="Poppins Bold"/>
                <a:cs typeface="Poppins Bold"/>
                <a:sym typeface="Poppins Bold"/>
              </a:rPr>
              <a:t>5</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E8F6FF"/>
        </a:solidFill>
      </p:bgPr>
    </p:bg>
    <p:spTree>
      <p:nvGrpSpPr>
        <p:cNvPr id="1" name=""/>
        <p:cNvGrpSpPr/>
        <p:nvPr/>
      </p:nvGrpSpPr>
      <p:grpSpPr>
        <a:xfrm>
          <a:off x="0" y="0"/>
          <a:ext cx="0" cy="0"/>
          <a:chOff x="0" y="0"/>
          <a:chExt cx="0" cy="0"/>
        </a:xfrm>
      </p:grpSpPr>
      <p:sp>
        <p:nvSpPr>
          <p:cNvPr name="Freeform 2" id="2"/>
          <p:cNvSpPr/>
          <p:nvPr/>
        </p:nvSpPr>
        <p:spPr>
          <a:xfrm flipH="false" flipV="false" rot="-3855666">
            <a:off x="15046734" y="6345056"/>
            <a:ext cx="5662001" cy="5721512"/>
          </a:xfrm>
          <a:custGeom>
            <a:avLst/>
            <a:gdLst/>
            <a:ahLst/>
            <a:cxnLst/>
            <a:rect r="r" b="b" t="t" l="l"/>
            <a:pathLst>
              <a:path h="5721512" w="5662001">
                <a:moveTo>
                  <a:pt x="0" y="0"/>
                </a:moveTo>
                <a:lnTo>
                  <a:pt x="5662001" y="0"/>
                </a:lnTo>
                <a:lnTo>
                  <a:pt x="5662001"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721374">
            <a:off x="-1084773" y="-3327728"/>
            <a:ext cx="5662001" cy="5721512"/>
          </a:xfrm>
          <a:custGeom>
            <a:avLst/>
            <a:gdLst/>
            <a:ahLst/>
            <a:cxnLst/>
            <a:rect r="r" b="b" t="t" l="l"/>
            <a:pathLst>
              <a:path h="5721512" w="5662001">
                <a:moveTo>
                  <a:pt x="0" y="0"/>
                </a:moveTo>
                <a:lnTo>
                  <a:pt x="5662002" y="0"/>
                </a:lnTo>
                <a:lnTo>
                  <a:pt x="5662002"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715390" y="8128033"/>
            <a:ext cx="1566543" cy="1566543"/>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7D8FF"/>
            </a:solidFill>
          </p:spPr>
        </p:sp>
        <p:sp>
          <p:nvSpPr>
            <p:cNvPr name="TextBox 6" id="6"/>
            <p:cNvSpPr txBox="true"/>
            <p:nvPr/>
          </p:nvSpPr>
          <p:spPr>
            <a:xfrm>
              <a:off x="76200" y="38100"/>
              <a:ext cx="660400" cy="69850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7" id="7"/>
          <p:cNvGrpSpPr/>
          <p:nvPr/>
        </p:nvGrpSpPr>
        <p:grpSpPr>
          <a:xfrm rot="0">
            <a:off x="2764456" y="9205812"/>
            <a:ext cx="11234139" cy="52488"/>
            <a:chOff x="0" y="0"/>
            <a:chExt cx="635000" cy="2967"/>
          </a:xfrm>
        </p:grpSpPr>
        <p:sp>
          <p:nvSpPr>
            <p:cNvPr name="Freeform 8" id="8"/>
            <p:cNvSpPr/>
            <p:nvPr/>
          </p:nvSpPr>
          <p:spPr>
            <a:xfrm flipH="false" flipV="false" rot="0">
              <a:off x="0" y="0"/>
              <a:ext cx="635000" cy="2967"/>
            </a:xfrm>
            <a:custGeom>
              <a:avLst/>
              <a:gdLst/>
              <a:ahLst/>
              <a:cxnLst/>
              <a:rect r="r" b="b" t="t" l="l"/>
              <a:pathLst>
                <a:path h="2967" w="635000">
                  <a:moveTo>
                    <a:pt x="0" y="0"/>
                  </a:moveTo>
                  <a:lnTo>
                    <a:pt x="635000" y="0"/>
                  </a:lnTo>
                  <a:lnTo>
                    <a:pt x="635000" y="2967"/>
                  </a:lnTo>
                  <a:lnTo>
                    <a:pt x="0" y="2967"/>
                  </a:lnTo>
                  <a:close/>
                </a:path>
              </a:pathLst>
            </a:custGeom>
            <a:solidFill>
              <a:srgbClr val="81C1F4"/>
            </a:solidFill>
          </p:spPr>
        </p:sp>
        <p:sp>
          <p:nvSpPr>
            <p:cNvPr name="TextBox 9" id="9"/>
            <p:cNvSpPr txBox="true"/>
            <p:nvPr/>
          </p:nvSpPr>
          <p:spPr>
            <a:xfrm>
              <a:off x="0" y="-38100"/>
              <a:ext cx="635000" cy="41067"/>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2764456" y="4064413"/>
            <a:ext cx="8798716" cy="4450839"/>
            <a:chOff x="0" y="0"/>
            <a:chExt cx="812144" cy="410824"/>
          </a:xfrm>
        </p:grpSpPr>
        <p:sp>
          <p:nvSpPr>
            <p:cNvPr name="Freeform 11" id="11"/>
            <p:cNvSpPr/>
            <p:nvPr/>
          </p:nvSpPr>
          <p:spPr>
            <a:xfrm flipH="false" flipV="false" rot="0">
              <a:off x="0" y="0"/>
              <a:ext cx="812144" cy="410824"/>
            </a:xfrm>
            <a:custGeom>
              <a:avLst/>
              <a:gdLst/>
              <a:ahLst/>
              <a:cxnLst/>
              <a:rect r="r" b="b" t="t" l="l"/>
              <a:pathLst>
                <a:path h="410824" w="812144">
                  <a:moveTo>
                    <a:pt x="17185" y="0"/>
                  </a:moveTo>
                  <a:lnTo>
                    <a:pt x="794958" y="0"/>
                  </a:lnTo>
                  <a:cubicBezTo>
                    <a:pt x="799516" y="0"/>
                    <a:pt x="803887" y="1811"/>
                    <a:pt x="807110" y="5033"/>
                  </a:cubicBezTo>
                  <a:cubicBezTo>
                    <a:pt x="810333" y="8256"/>
                    <a:pt x="812144" y="12628"/>
                    <a:pt x="812144" y="17185"/>
                  </a:cubicBezTo>
                  <a:lnTo>
                    <a:pt x="812144" y="393638"/>
                  </a:lnTo>
                  <a:cubicBezTo>
                    <a:pt x="812144" y="398196"/>
                    <a:pt x="810333" y="402567"/>
                    <a:pt x="807110" y="405790"/>
                  </a:cubicBezTo>
                  <a:cubicBezTo>
                    <a:pt x="803887" y="409013"/>
                    <a:pt x="799516" y="410824"/>
                    <a:pt x="794958" y="410824"/>
                  </a:cubicBezTo>
                  <a:lnTo>
                    <a:pt x="17185" y="410824"/>
                  </a:lnTo>
                  <a:cubicBezTo>
                    <a:pt x="12628" y="410824"/>
                    <a:pt x="8256" y="409013"/>
                    <a:pt x="5033" y="405790"/>
                  </a:cubicBezTo>
                  <a:cubicBezTo>
                    <a:pt x="1811" y="402567"/>
                    <a:pt x="0" y="398196"/>
                    <a:pt x="0" y="393638"/>
                  </a:cubicBezTo>
                  <a:lnTo>
                    <a:pt x="0" y="17185"/>
                  </a:lnTo>
                  <a:cubicBezTo>
                    <a:pt x="0" y="12628"/>
                    <a:pt x="1811" y="8256"/>
                    <a:pt x="5033" y="5033"/>
                  </a:cubicBezTo>
                  <a:cubicBezTo>
                    <a:pt x="8256" y="1811"/>
                    <a:pt x="12628" y="0"/>
                    <a:pt x="17185" y="0"/>
                  </a:cubicBezTo>
                  <a:close/>
                </a:path>
              </a:pathLst>
            </a:custGeom>
            <a:solidFill>
              <a:srgbClr val="D1EDFF"/>
            </a:solidFill>
          </p:spPr>
        </p:sp>
        <p:sp>
          <p:nvSpPr>
            <p:cNvPr name="TextBox 12" id="12"/>
            <p:cNvSpPr txBox="true"/>
            <p:nvPr/>
          </p:nvSpPr>
          <p:spPr>
            <a:xfrm>
              <a:off x="0" y="-38100"/>
              <a:ext cx="812144" cy="448924"/>
            </a:xfrm>
            <a:prstGeom prst="rect">
              <a:avLst/>
            </a:prstGeom>
          </p:spPr>
          <p:txBody>
            <a:bodyPr anchor="ctr" rtlCol="false" tIns="50800" lIns="50800" bIns="50800" rIns="50800"/>
            <a:lstStyle/>
            <a:p>
              <a:pPr algn="ctr" marL="0" indent="0" lvl="0">
                <a:lnSpc>
                  <a:spcPts val="2659"/>
                </a:lnSpc>
              </a:pPr>
            </a:p>
          </p:txBody>
        </p:sp>
      </p:grpSp>
      <p:sp>
        <p:nvSpPr>
          <p:cNvPr name="TextBox 13" id="13"/>
          <p:cNvSpPr txBox="true"/>
          <p:nvPr/>
        </p:nvSpPr>
        <p:spPr>
          <a:xfrm rot="0">
            <a:off x="2764456" y="2397833"/>
            <a:ext cx="13073588" cy="1178965"/>
          </a:xfrm>
          <a:prstGeom prst="rect">
            <a:avLst/>
          </a:prstGeom>
        </p:spPr>
        <p:txBody>
          <a:bodyPr anchor="t" rtlCol="false" tIns="0" lIns="0" bIns="0" rIns="0">
            <a:spAutoFit/>
          </a:bodyPr>
          <a:lstStyle/>
          <a:p>
            <a:pPr algn="l" marL="0" indent="0" lvl="0">
              <a:lnSpc>
                <a:spcPts val="8181"/>
              </a:lnSpc>
            </a:pPr>
            <a:r>
              <a:rPr lang="en-US" b="true" sz="8612">
                <a:solidFill>
                  <a:srgbClr val="1C74BB"/>
                </a:solidFill>
                <a:latin typeface="Poppins Bold"/>
                <a:ea typeface="Poppins Bold"/>
                <a:cs typeface="Poppins Bold"/>
                <a:sym typeface="Poppins Bold"/>
              </a:rPr>
              <a:t>CONSEQUENCES</a:t>
            </a:r>
          </a:p>
        </p:txBody>
      </p:sp>
      <p:sp>
        <p:nvSpPr>
          <p:cNvPr name="TextBox 14" id="14"/>
          <p:cNvSpPr txBox="true"/>
          <p:nvPr/>
        </p:nvSpPr>
        <p:spPr>
          <a:xfrm rot="0">
            <a:off x="1210522" y="8319572"/>
            <a:ext cx="1071411" cy="1316604"/>
          </a:xfrm>
          <a:prstGeom prst="rect">
            <a:avLst/>
          </a:prstGeom>
        </p:spPr>
        <p:txBody>
          <a:bodyPr anchor="t" rtlCol="false" tIns="0" lIns="0" bIns="0" rIns="0">
            <a:spAutoFit/>
          </a:bodyPr>
          <a:lstStyle/>
          <a:p>
            <a:pPr algn="l" marL="0" indent="0" lvl="0">
              <a:lnSpc>
                <a:spcPts val="9039"/>
              </a:lnSpc>
            </a:pPr>
            <a:r>
              <a:rPr lang="en-US" b="true" sz="9515">
                <a:solidFill>
                  <a:srgbClr val="1C74BB"/>
                </a:solidFill>
                <a:latin typeface="Poppins Bold"/>
                <a:ea typeface="Poppins Bold"/>
                <a:cs typeface="Poppins Bold"/>
                <a:sym typeface="Poppins Bold"/>
              </a:rPr>
              <a:t>6</a:t>
            </a:r>
          </a:p>
        </p:txBody>
      </p:sp>
      <p:sp>
        <p:nvSpPr>
          <p:cNvPr name="TextBox 15" id="15"/>
          <p:cNvSpPr txBox="true"/>
          <p:nvPr/>
        </p:nvSpPr>
        <p:spPr>
          <a:xfrm rot="0">
            <a:off x="3297634" y="4512658"/>
            <a:ext cx="7125993" cy="3483890"/>
          </a:xfrm>
          <a:prstGeom prst="rect">
            <a:avLst/>
          </a:prstGeom>
        </p:spPr>
        <p:txBody>
          <a:bodyPr anchor="t" rtlCol="false" tIns="0" lIns="0" bIns="0" rIns="0">
            <a:spAutoFit/>
          </a:bodyPr>
          <a:lstStyle/>
          <a:p>
            <a:pPr algn="just" marL="0" indent="0" lvl="0">
              <a:lnSpc>
                <a:spcPts val="2511"/>
              </a:lnSpc>
            </a:pPr>
            <a:r>
              <a:rPr lang="en-US" sz="2203">
                <a:solidFill>
                  <a:srgbClr val="1C74BB"/>
                </a:solidFill>
                <a:latin typeface="Poppins"/>
                <a:ea typeface="Poppins"/>
                <a:cs typeface="Poppins"/>
                <a:sym typeface="Poppins"/>
              </a:rPr>
              <a:t>What happens right after a behavior is called a consequence and it shapes whether that behavior happens again.</a:t>
            </a:r>
          </a:p>
          <a:p>
            <a:pPr algn="just" marL="0" indent="0" lvl="0">
              <a:lnSpc>
                <a:spcPts val="2511"/>
              </a:lnSpc>
            </a:pPr>
            <a:r>
              <a:rPr lang="en-US" sz="2203">
                <a:solidFill>
                  <a:srgbClr val="1C74BB"/>
                </a:solidFill>
                <a:latin typeface="Poppins"/>
                <a:ea typeface="Poppins"/>
                <a:cs typeface="Poppins"/>
                <a:sym typeface="Poppins"/>
              </a:rPr>
              <a:t>• Adult attention (even a look or a word)</a:t>
            </a:r>
          </a:p>
          <a:p>
            <a:pPr algn="just" marL="0" indent="0" lvl="0">
              <a:lnSpc>
                <a:spcPts val="2511"/>
              </a:lnSpc>
            </a:pPr>
            <a:r>
              <a:rPr lang="en-US" sz="2203">
                <a:solidFill>
                  <a:srgbClr val="1C74BB"/>
                </a:solidFill>
                <a:latin typeface="Poppins"/>
                <a:ea typeface="Poppins"/>
                <a:cs typeface="Poppins"/>
                <a:sym typeface="Poppins"/>
              </a:rPr>
              <a:t>• Escape from a task or demand</a:t>
            </a:r>
          </a:p>
          <a:p>
            <a:pPr algn="just" marL="0" indent="0" lvl="0">
              <a:lnSpc>
                <a:spcPts val="2511"/>
              </a:lnSpc>
            </a:pPr>
            <a:r>
              <a:rPr lang="en-US" sz="2203">
                <a:solidFill>
                  <a:srgbClr val="1C74BB"/>
                </a:solidFill>
                <a:latin typeface="Poppins"/>
                <a:ea typeface="Poppins"/>
                <a:cs typeface="Poppins"/>
                <a:sym typeface="Poppins"/>
              </a:rPr>
              <a:t>• Access to a preferred item or activity</a:t>
            </a:r>
          </a:p>
          <a:p>
            <a:pPr algn="just" marL="0" indent="0" lvl="0">
              <a:lnSpc>
                <a:spcPts val="2511"/>
              </a:lnSpc>
            </a:pPr>
            <a:r>
              <a:rPr lang="en-US" sz="2203">
                <a:solidFill>
                  <a:srgbClr val="1C74BB"/>
                </a:solidFill>
                <a:latin typeface="Poppins"/>
                <a:ea typeface="Poppins"/>
                <a:cs typeface="Poppins"/>
                <a:sym typeface="Poppins"/>
              </a:rPr>
              <a:t>If a consequence is rewarding, the behavior is more likely to repeat. If it's not, the behavior may fade over time. Understanding consequences helps us respond in ways that support the right behaviors.</a:t>
            </a:r>
          </a:p>
        </p:txBody>
      </p:sp>
      <p:sp>
        <p:nvSpPr>
          <p:cNvPr name="Freeform 16" id="16"/>
          <p:cNvSpPr/>
          <p:nvPr/>
        </p:nvSpPr>
        <p:spPr>
          <a:xfrm flipH="false" flipV="false" rot="0">
            <a:off x="11237502" y="4838211"/>
            <a:ext cx="4874509" cy="3308573"/>
          </a:xfrm>
          <a:custGeom>
            <a:avLst/>
            <a:gdLst/>
            <a:ahLst/>
            <a:cxnLst/>
            <a:rect r="r" b="b" t="t" l="l"/>
            <a:pathLst>
              <a:path h="3308573" w="4874509">
                <a:moveTo>
                  <a:pt x="0" y="0"/>
                </a:moveTo>
                <a:lnTo>
                  <a:pt x="4874509" y="0"/>
                </a:lnTo>
                <a:lnTo>
                  <a:pt x="4874509" y="3308573"/>
                </a:lnTo>
                <a:lnTo>
                  <a:pt x="0" y="3308573"/>
                </a:lnTo>
                <a:lnTo>
                  <a:pt x="0" y="0"/>
                </a:lnTo>
                <a:close/>
              </a:path>
            </a:pathLst>
          </a:custGeom>
          <a:blipFill>
            <a:blip r:embed="rId4"/>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E8F6FF"/>
        </a:solidFill>
      </p:bgPr>
    </p:bg>
    <p:spTree>
      <p:nvGrpSpPr>
        <p:cNvPr id="1" name=""/>
        <p:cNvGrpSpPr/>
        <p:nvPr/>
      </p:nvGrpSpPr>
      <p:grpSpPr>
        <a:xfrm>
          <a:off x="0" y="0"/>
          <a:ext cx="0" cy="0"/>
          <a:chOff x="0" y="0"/>
          <a:chExt cx="0" cy="0"/>
        </a:xfrm>
      </p:grpSpPr>
      <p:sp>
        <p:nvSpPr>
          <p:cNvPr name="Freeform 2" id="2"/>
          <p:cNvSpPr/>
          <p:nvPr/>
        </p:nvSpPr>
        <p:spPr>
          <a:xfrm flipH="false" flipV="false" rot="-3855666">
            <a:off x="15046734" y="6345056"/>
            <a:ext cx="5662001" cy="5721512"/>
          </a:xfrm>
          <a:custGeom>
            <a:avLst/>
            <a:gdLst/>
            <a:ahLst/>
            <a:cxnLst/>
            <a:rect r="r" b="b" t="t" l="l"/>
            <a:pathLst>
              <a:path h="5721512" w="5662001">
                <a:moveTo>
                  <a:pt x="0" y="0"/>
                </a:moveTo>
                <a:lnTo>
                  <a:pt x="5662001" y="0"/>
                </a:lnTo>
                <a:lnTo>
                  <a:pt x="5662001"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721374">
            <a:off x="-1084773" y="-3327728"/>
            <a:ext cx="5662001" cy="5721512"/>
          </a:xfrm>
          <a:custGeom>
            <a:avLst/>
            <a:gdLst/>
            <a:ahLst/>
            <a:cxnLst/>
            <a:rect r="r" b="b" t="t" l="l"/>
            <a:pathLst>
              <a:path h="5721512" w="5662001">
                <a:moveTo>
                  <a:pt x="0" y="0"/>
                </a:moveTo>
                <a:lnTo>
                  <a:pt x="5662002" y="0"/>
                </a:lnTo>
                <a:lnTo>
                  <a:pt x="5662002"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715390" y="8128033"/>
            <a:ext cx="1566543" cy="1566543"/>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7D8FF"/>
            </a:solidFill>
          </p:spPr>
        </p:sp>
        <p:sp>
          <p:nvSpPr>
            <p:cNvPr name="TextBox 6" id="6"/>
            <p:cNvSpPr txBox="true"/>
            <p:nvPr/>
          </p:nvSpPr>
          <p:spPr>
            <a:xfrm>
              <a:off x="76200" y="38100"/>
              <a:ext cx="660400" cy="69850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7" id="7"/>
          <p:cNvGrpSpPr/>
          <p:nvPr/>
        </p:nvGrpSpPr>
        <p:grpSpPr>
          <a:xfrm rot="0">
            <a:off x="2764456" y="9205812"/>
            <a:ext cx="11234139" cy="52488"/>
            <a:chOff x="0" y="0"/>
            <a:chExt cx="635000" cy="2967"/>
          </a:xfrm>
        </p:grpSpPr>
        <p:sp>
          <p:nvSpPr>
            <p:cNvPr name="Freeform 8" id="8"/>
            <p:cNvSpPr/>
            <p:nvPr/>
          </p:nvSpPr>
          <p:spPr>
            <a:xfrm flipH="false" flipV="false" rot="0">
              <a:off x="0" y="0"/>
              <a:ext cx="635000" cy="2967"/>
            </a:xfrm>
            <a:custGeom>
              <a:avLst/>
              <a:gdLst/>
              <a:ahLst/>
              <a:cxnLst/>
              <a:rect r="r" b="b" t="t" l="l"/>
              <a:pathLst>
                <a:path h="2967" w="635000">
                  <a:moveTo>
                    <a:pt x="0" y="0"/>
                  </a:moveTo>
                  <a:lnTo>
                    <a:pt x="635000" y="0"/>
                  </a:lnTo>
                  <a:lnTo>
                    <a:pt x="635000" y="2967"/>
                  </a:lnTo>
                  <a:lnTo>
                    <a:pt x="0" y="2967"/>
                  </a:lnTo>
                  <a:close/>
                </a:path>
              </a:pathLst>
            </a:custGeom>
            <a:solidFill>
              <a:srgbClr val="81C1F4"/>
            </a:solidFill>
          </p:spPr>
        </p:sp>
        <p:sp>
          <p:nvSpPr>
            <p:cNvPr name="TextBox 9" id="9"/>
            <p:cNvSpPr txBox="true"/>
            <p:nvPr/>
          </p:nvSpPr>
          <p:spPr>
            <a:xfrm>
              <a:off x="0" y="-38100"/>
              <a:ext cx="635000" cy="41067"/>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0">
            <a:off x="12170384" y="2559268"/>
            <a:ext cx="3757873" cy="7174936"/>
          </a:xfrm>
          <a:custGeom>
            <a:avLst/>
            <a:gdLst/>
            <a:ahLst/>
            <a:cxnLst/>
            <a:rect r="r" b="b" t="t" l="l"/>
            <a:pathLst>
              <a:path h="7174936" w="3757873">
                <a:moveTo>
                  <a:pt x="0" y="0"/>
                </a:moveTo>
                <a:lnTo>
                  <a:pt x="3757873" y="0"/>
                </a:lnTo>
                <a:lnTo>
                  <a:pt x="3757873" y="7174936"/>
                </a:lnTo>
                <a:lnTo>
                  <a:pt x="0" y="7174936"/>
                </a:lnTo>
                <a:lnTo>
                  <a:pt x="0" y="0"/>
                </a:lnTo>
                <a:close/>
              </a:path>
            </a:pathLst>
          </a:custGeom>
          <a:blipFill>
            <a:blip r:embed="rId4"/>
            <a:stretch>
              <a:fillRect l="0" t="0" r="0" b="0"/>
            </a:stretch>
          </a:blipFill>
        </p:spPr>
      </p:sp>
      <p:grpSp>
        <p:nvGrpSpPr>
          <p:cNvPr name="Group 11" id="11"/>
          <p:cNvGrpSpPr/>
          <p:nvPr/>
        </p:nvGrpSpPr>
        <p:grpSpPr>
          <a:xfrm rot="0">
            <a:off x="14071395" y="4779171"/>
            <a:ext cx="689950" cy="229691"/>
            <a:chOff x="0" y="0"/>
            <a:chExt cx="161800" cy="53865"/>
          </a:xfrm>
        </p:grpSpPr>
        <p:sp>
          <p:nvSpPr>
            <p:cNvPr name="Freeform 12" id="12"/>
            <p:cNvSpPr/>
            <p:nvPr/>
          </p:nvSpPr>
          <p:spPr>
            <a:xfrm flipH="false" flipV="false" rot="0">
              <a:off x="0" y="0"/>
              <a:ext cx="161800" cy="53865"/>
            </a:xfrm>
            <a:custGeom>
              <a:avLst/>
              <a:gdLst/>
              <a:ahLst/>
              <a:cxnLst/>
              <a:rect r="r" b="b" t="t" l="l"/>
              <a:pathLst>
                <a:path h="53865" w="161800">
                  <a:moveTo>
                    <a:pt x="26932" y="0"/>
                  </a:moveTo>
                  <a:lnTo>
                    <a:pt x="134868" y="0"/>
                  </a:lnTo>
                  <a:cubicBezTo>
                    <a:pt x="142011" y="0"/>
                    <a:pt x="148861" y="2838"/>
                    <a:pt x="153912" y="7888"/>
                  </a:cubicBezTo>
                  <a:cubicBezTo>
                    <a:pt x="158963" y="12939"/>
                    <a:pt x="161800" y="19789"/>
                    <a:pt x="161800" y="26932"/>
                  </a:cubicBezTo>
                  <a:lnTo>
                    <a:pt x="161800" y="26932"/>
                  </a:lnTo>
                  <a:cubicBezTo>
                    <a:pt x="161800" y="41807"/>
                    <a:pt x="149742" y="53865"/>
                    <a:pt x="134868" y="53865"/>
                  </a:cubicBezTo>
                  <a:lnTo>
                    <a:pt x="26932" y="53865"/>
                  </a:lnTo>
                  <a:cubicBezTo>
                    <a:pt x="12058" y="53865"/>
                    <a:pt x="0" y="41807"/>
                    <a:pt x="0" y="26932"/>
                  </a:cubicBezTo>
                  <a:lnTo>
                    <a:pt x="0" y="26932"/>
                  </a:lnTo>
                  <a:cubicBezTo>
                    <a:pt x="0" y="12058"/>
                    <a:pt x="12058" y="0"/>
                    <a:pt x="26932" y="0"/>
                  </a:cubicBezTo>
                  <a:close/>
                </a:path>
              </a:pathLst>
            </a:custGeom>
            <a:solidFill>
              <a:srgbClr val="FFCABC"/>
            </a:solidFill>
          </p:spPr>
        </p:sp>
        <p:sp>
          <p:nvSpPr>
            <p:cNvPr name="TextBox 13" id="13"/>
            <p:cNvSpPr txBox="true"/>
            <p:nvPr/>
          </p:nvSpPr>
          <p:spPr>
            <a:xfrm>
              <a:off x="0" y="-38100"/>
              <a:ext cx="161800" cy="91965"/>
            </a:xfrm>
            <a:prstGeom prst="rect">
              <a:avLst/>
            </a:prstGeom>
          </p:spPr>
          <p:txBody>
            <a:bodyPr anchor="ctr" rtlCol="false" tIns="50800" lIns="50800" bIns="50800" rIns="50800"/>
            <a:lstStyle/>
            <a:p>
              <a:pPr algn="ctr" marL="0" indent="0" lvl="0">
                <a:lnSpc>
                  <a:spcPts val="2659"/>
                </a:lnSpc>
              </a:pPr>
            </a:p>
          </p:txBody>
        </p:sp>
      </p:grpSp>
      <p:sp>
        <p:nvSpPr>
          <p:cNvPr name="TextBox 14" id="14"/>
          <p:cNvSpPr txBox="true"/>
          <p:nvPr/>
        </p:nvSpPr>
        <p:spPr>
          <a:xfrm rot="0">
            <a:off x="2764456" y="2378783"/>
            <a:ext cx="13073588" cy="1969751"/>
          </a:xfrm>
          <a:prstGeom prst="rect">
            <a:avLst/>
          </a:prstGeom>
        </p:spPr>
        <p:txBody>
          <a:bodyPr anchor="t" rtlCol="false" tIns="0" lIns="0" bIns="0" rIns="0">
            <a:spAutoFit/>
          </a:bodyPr>
          <a:lstStyle/>
          <a:p>
            <a:pPr algn="l" marL="0" indent="0" lvl="0">
              <a:lnSpc>
                <a:spcPts val="7281"/>
              </a:lnSpc>
            </a:pPr>
            <a:r>
              <a:rPr lang="en-US" b="true" sz="7664">
                <a:solidFill>
                  <a:srgbClr val="1C74BB"/>
                </a:solidFill>
                <a:latin typeface="Poppins Bold"/>
                <a:ea typeface="Poppins Bold"/>
                <a:cs typeface="Poppins Bold"/>
                <a:sym typeface="Poppins Bold"/>
              </a:rPr>
              <a:t>KEY TERM REFRESHER:</a:t>
            </a:r>
          </a:p>
          <a:p>
            <a:pPr algn="l" marL="0" indent="0" lvl="0">
              <a:lnSpc>
                <a:spcPts val="7281"/>
              </a:lnSpc>
            </a:pPr>
            <a:r>
              <a:rPr lang="en-US" b="true" sz="7664">
                <a:solidFill>
                  <a:srgbClr val="1C74BB"/>
                </a:solidFill>
                <a:latin typeface="Poppins Bold"/>
                <a:ea typeface="Poppins Bold"/>
                <a:cs typeface="Poppins Bold"/>
                <a:sym typeface="Poppins Bold"/>
              </a:rPr>
              <a:t>OPERATIONAL DEFINITIONS</a:t>
            </a:r>
          </a:p>
        </p:txBody>
      </p:sp>
      <p:sp>
        <p:nvSpPr>
          <p:cNvPr name="TextBox 15" id="15"/>
          <p:cNvSpPr txBox="true"/>
          <p:nvPr/>
        </p:nvSpPr>
        <p:spPr>
          <a:xfrm rot="0">
            <a:off x="2764456" y="4973734"/>
            <a:ext cx="8919778" cy="3169350"/>
          </a:xfrm>
          <a:prstGeom prst="rect">
            <a:avLst/>
          </a:prstGeom>
        </p:spPr>
        <p:txBody>
          <a:bodyPr anchor="t" rtlCol="false" tIns="0" lIns="0" bIns="0" rIns="0">
            <a:spAutoFit/>
          </a:bodyPr>
          <a:lstStyle/>
          <a:p>
            <a:pPr algn="just" marL="0" indent="0" lvl="0">
              <a:lnSpc>
                <a:spcPts val="2479"/>
              </a:lnSpc>
            </a:pPr>
            <a:r>
              <a:rPr lang="en-US" sz="2175">
                <a:solidFill>
                  <a:srgbClr val="1C74BB"/>
                </a:solidFill>
                <a:latin typeface="Poppins"/>
                <a:ea typeface="Poppins"/>
                <a:cs typeface="Poppins"/>
                <a:sym typeface="Poppins"/>
              </a:rPr>
              <a:t>An operational definition describes a behavior in clear, observable, and measurable terms — so everyone on the team (and at home) is tracking the same thing.</a:t>
            </a:r>
          </a:p>
          <a:p>
            <a:pPr algn="just" marL="0" indent="0" lvl="0">
              <a:lnSpc>
                <a:spcPts val="2479"/>
              </a:lnSpc>
            </a:pPr>
            <a:r>
              <a:rPr lang="en-US" sz="2175">
                <a:solidFill>
                  <a:srgbClr val="1C74BB"/>
                </a:solidFill>
                <a:latin typeface="Poppins"/>
                <a:ea typeface="Poppins"/>
                <a:cs typeface="Poppins"/>
                <a:sym typeface="Poppins"/>
              </a:rPr>
              <a:t>✅ Good example: "Hitting = closed or open hand making contact with another person's body with force"</a:t>
            </a:r>
          </a:p>
          <a:p>
            <a:pPr algn="just" marL="0" indent="0" lvl="0">
              <a:lnSpc>
                <a:spcPts val="2479"/>
              </a:lnSpc>
            </a:pPr>
            <a:r>
              <a:rPr lang="en-US" sz="2175">
                <a:solidFill>
                  <a:srgbClr val="1C74BB"/>
                </a:solidFill>
                <a:latin typeface="Poppins"/>
                <a:ea typeface="Poppins"/>
                <a:cs typeface="Poppins"/>
                <a:sym typeface="Poppins"/>
              </a:rPr>
              <a:t>❌ Poor examples: "Aggressive," "acting out," "having a meltdown"</a:t>
            </a:r>
          </a:p>
          <a:p>
            <a:pPr algn="just" marL="0" indent="0" lvl="0">
              <a:lnSpc>
                <a:spcPts val="2479"/>
              </a:lnSpc>
            </a:pPr>
            <a:r>
              <a:rPr lang="en-US" sz="2175">
                <a:solidFill>
                  <a:srgbClr val="1C74BB"/>
                </a:solidFill>
                <a:latin typeface="Poppins"/>
                <a:ea typeface="Poppins"/>
                <a:cs typeface="Poppins"/>
                <a:sym typeface="Poppins"/>
              </a:rPr>
              <a:t>Why it matters: Clear definitions mean more reliable data, better decisions, and consistent responses from everyone supporting your child.</a:t>
            </a:r>
          </a:p>
        </p:txBody>
      </p:sp>
      <p:sp>
        <p:nvSpPr>
          <p:cNvPr name="TextBox 16" id="16"/>
          <p:cNvSpPr txBox="true"/>
          <p:nvPr/>
        </p:nvSpPr>
        <p:spPr>
          <a:xfrm rot="0">
            <a:off x="1210522" y="8300522"/>
            <a:ext cx="1071411" cy="1171460"/>
          </a:xfrm>
          <a:prstGeom prst="rect">
            <a:avLst/>
          </a:prstGeom>
        </p:spPr>
        <p:txBody>
          <a:bodyPr anchor="t" rtlCol="false" tIns="0" lIns="0" bIns="0" rIns="0">
            <a:spAutoFit/>
          </a:bodyPr>
          <a:lstStyle/>
          <a:p>
            <a:pPr algn="l" marL="0" indent="0" lvl="0">
              <a:lnSpc>
                <a:spcPts val="8045"/>
              </a:lnSpc>
            </a:pPr>
            <a:r>
              <a:rPr lang="en-US" b="true" sz="8468">
                <a:solidFill>
                  <a:srgbClr val="1C74BB"/>
                </a:solidFill>
                <a:latin typeface="Poppins Bold"/>
                <a:ea typeface="Poppins Bold"/>
                <a:cs typeface="Poppins Bold"/>
                <a:sym typeface="Poppins Bold"/>
              </a:rPr>
              <a:t>7</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E8F6FF"/>
        </a:solidFill>
      </p:bgPr>
    </p:bg>
    <p:spTree>
      <p:nvGrpSpPr>
        <p:cNvPr id="1" name=""/>
        <p:cNvGrpSpPr/>
        <p:nvPr/>
      </p:nvGrpSpPr>
      <p:grpSpPr>
        <a:xfrm>
          <a:off x="0" y="0"/>
          <a:ext cx="0" cy="0"/>
          <a:chOff x="0" y="0"/>
          <a:chExt cx="0" cy="0"/>
        </a:xfrm>
      </p:grpSpPr>
      <p:sp>
        <p:nvSpPr>
          <p:cNvPr name="Freeform 2" id="2"/>
          <p:cNvSpPr/>
          <p:nvPr/>
        </p:nvSpPr>
        <p:spPr>
          <a:xfrm flipH="false" flipV="false" rot="-3855666">
            <a:off x="15046734" y="6345056"/>
            <a:ext cx="5662001" cy="5721512"/>
          </a:xfrm>
          <a:custGeom>
            <a:avLst/>
            <a:gdLst/>
            <a:ahLst/>
            <a:cxnLst/>
            <a:rect r="r" b="b" t="t" l="l"/>
            <a:pathLst>
              <a:path h="5721512" w="5662001">
                <a:moveTo>
                  <a:pt x="0" y="0"/>
                </a:moveTo>
                <a:lnTo>
                  <a:pt x="5662001" y="0"/>
                </a:lnTo>
                <a:lnTo>
                  <a:pt x="5662001"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721374">
            <a:off x="-1084773" y="-3327728"/>
            <a:ext cx="5662001" cy="5721512"/>
          </a:xfrm>
          <a:custGeom>
            <a:avLst/>
            <a:gdLst/>
            <a:ahLst/>
            <a:cxnLst/>
            <a:rect r="r" b="b" t="t" l="l"/>
            <a:pathLst>
              <a:path h="5721512" w="5662001">
                <a:moveTo>
                  <a:pt x="0" y="0"/>
                </a:moveTo>
                <a:lnTo>
                  <a:pt x="5662002" y="0"/>
                </a:lnTo>
                <a:lnTo>
                  <a:pt x="5662002"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715390" y="8128033"/>
            <a:ext cx="1566543" cy="1566543"/>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7D8FF"/>
            </a:solidFill>
          </p:spPr>
        </p:sp>
        <p:sp>
          <p:nvSpPr>
            <p:cNvPr name="TextBox 6" id="6"/>
            <p:cNvSpPr txBox="true"/>
            <p:nvPr/>
          </p:nvSpPr>
          <p:spPr>
            <a:xfrm>
              <a:off x="76200" y="38100"/>
              <a:ext cx="660400" cy="69850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7" id="7"/>
          <p:cNvGrpSpPr/>
          <p:nvPr/>
        </p:nvGrpSpPr>
        <p:grpSpPr>
          <a:xfrm rot="0">
            <a:off x="2764456" y="9205812"/>
            <a:ext cx="11234139" cy="52488"/>
            <a:chOff x="0" y="0"/>
            <a:chExt cx="635000" cy="2967"/>
          </a:xfrm>
        </p:grpSpPr>
        <p:sp>
          <p:nvSpPr>
            <p:cNvPr name="Freeform 8" id="8"/>
            <p:cNvSpPr/>
            <p:nvPr/>
          </p:nvSpPr>
          <p:spPr>
            <a:xfrm flipH="false" flipV="false" rot="0">
              <a:off x="0" y="0"/>
              <a:ext cx="635000" cy="2967"/>
            </a:xfrm>
            <a:custGeom>
              <a:avLst/>
              <a:gdLst/>
              <a:ahLst/>
              <a:cxnLst/>
              <a:rect r="r" b="b" t="t" l="l"/>
              <a:pathLst>
                <a:path h="2967" w="635000">
                  <a:moveTo>
                    <a:pt x="0" y="0"/>
                  </a:moveTo>
                  <a:lnTo>
                    <a:pt x="635000" y="0"/>
                  </a:lnTo>
                  <a:lnTo>
                    <a:pt x="635000" y="2967"/>
                  </a:lnTo>
                  <a:lnTo>
                    <a:pt x="0" y="2967"/>
                  </a:lnTo>
                  <a:close/>
                </a:path>
              </a:pathLst>
            </a:custGeom>
            <a:solidFill>
              <a:srgbClr val="81C1F4"/>
            </a:solidFill>
          </p:spPr>
        </p:sp>
        <p:sp>
          <p:nvSpPr>
            <p:cNvPr name="TextBox 9" id="9"/>
            <p:cNvSpPr txBox="true"/>
            <p:nvPr/>
          </p:nvSpPr>
          <p:spPr>
            <a:xfrm>
              <a:off x="0" y="-38100"/>
              <a:ext cx="635000" cy="41067"/>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2764456" y="4064413"/>
            <a:ext cx="8798716" cy="4450839"/>
            <a:chOff x="0" y="0"/>
            <a:chExt cx="812144" cy="410824"/>
          </a:xfrm>
        </p:grpSpPr>
        <p:sp>
          <p:nvSpPr>
            <p:cNvPr name="Freeform 11" id="11"/>
            <p:cNvSpPr/>
            <p:nvPr/>
          </p:nvSpPr>
          <p:spPr>
            <a:xfrm flipH="false" flipV="false" rot="0">
              <a:off x="0" y="0"/>
              <a:ext cx="812144" cy="410824"/>
            </a:xfrm>
            <a:custGeom>
              <a:avLst/>
              <a:gdLst/>
              <a:ahLst/>
              <a:cxnLst/>
              <a:rect r="r" b="b" t="t" l="l"/>
              <a:pathLst>
                <a:path h="410824" w="812144">
                  <a:moveTo>
                    <a:pt x="17185" y="0"/>
                  </a:moveTo>
                  <a:lnTo>
                    <a:pt x="794958" y="0"/>
                  </a:lnTo>
                  <a:cubicBezTo>
                    <a:pt x="799516" y="0"/>
                    <a:pt x="803887" y="1811"/>
                    <a:pt x="807110" y="5033"/>
                  </a:cubicBezTo>
                  <a:cubicBezTo>
                    <a:pt x="810333" y="8256"/>
                    <a:pt x="812144" y="12628"/>
                    <a:pt x="812144" y="17185"/>
                  </a:cubicBezTo>
                  <a:lnTo>
                    <a:pt x="812144" y="393638"/>
                  </a:lnTo>
                  <a:cubicBezTo>
                    <a:pt x="812144" y="398196"/>
                    <a:pt x="810333" y="402567"/>
                    <a:pt x="807110" y="405790"/>
                  </a:cubicBezTo>
                  <a:cubicBezTo>
                    <a:pt x="803887" y="409013"/>
                    <a:pt x="799516" y="410824"/>
                    <a:pt x="794958" y="410824"/>
                  </a:cubicBezTo>
                  <a:lnTo>
                    <a:pt x="17185" y="410824"/>
                  </a:lnTo>
                  <a:cubicBezTo>
                    <a:pt x="12628" y="410824"/>
                    <a:pt x="8256" y="409013"/>
                    <a:pt x="5033" y="405790"/>
                  </a:cubicBezTo>
                  <a:cubicBezTo>
                    <a:pt x="1811" y="402567"/>
                    <a:pt x="0" y="398196"/>
                    <a:pt x="0" y="393638"/>
                  </a:cubicBezTo>
                  <a:lnTo>
                    <a:pt x="0" y="17185"/>
                  </a:lnTo>
                  <a:cubicBezTo>
                    <a:pt x="0" y="12628"/>
                    <a:pt x="1811" y="8256"/>
                    <a:pt x="5033" y="5033"/>
                  </a:cubicBezTo>
                  <a:cubicBezTo>
                    <a:pt x="8256" y="1811"/>
                    <a:pt x="12628" y="0"/>
                    <a:pt x="17185" y="0"/>
                  </a:cubicBezTo>
                  <a:close/>
                </a:path>
              </a:pathLst>
            </a:custGeom>
            <a:solidFill>
              <a:srgbClr val="D1EDFF"/>
            </a:solidFill>
          </p:spPr>
        </p:sp>
        <p:sp>
          <p:nvSpPr>
            <p:cNvPr name="TextBox 12" id="12"/>
            <p:cNvSpPr txBox="true"/>
            <p:nvPr/>
          </p:nvSpPr>
          <p:spPr>
            <a:xfrm>
              <a:off x="0" y="-38100"/>
              <a:ext cx="812144" cy="448924"/>
            </a:xfrm>
            <a:prstGeom prst="rect">
              <a:avLst/>
            </a:prstGeom>
          </p:spPr>
          <p:txBody>
            <a:bodyPr anchor="ctr" rtlCol="false" tIns="50800" lIns="50800" bIns="50800" rIns="50800"/>
            <a:lstStyle/>
            <a:p>
              <a:pPr algn="ctr" marL="0" indent="0" lvl="0">
                <a:lnSpc>
                  <a:spcPts val="2659"/>
                </a:lnSpc>
              </a:pPr>
            </a:p>
          </p:txBody>
        </p:sp>
      </p:grpSp>
      <p:sp>
        <p:nvSpPr>
          <p:cNvPr name="TextBox 13" id="13"/>
          <p:cNvSpPr txBox="true"/>
          <p:nvPr/>
        </p:nvSpPr>
        <p:spPr>
          <a:xfrm rot="0">
            <a:off x="2764456" y="2378783"/>
            <a:ext cx="13073588" cy="1076054"/>
          </a:xfrm>
          <a:prstGeom prst="rect">
            <a:avLst/>
          </a:prstGeom>
        </p:spPr>
        <p:txBody>
          <a:bodyPr anchor="t" rtlCol="false" tIns="0" lIns="0" bIns="0" rIns="0">
            <a:spAutoFit/>
          </a:bodyPr>
          <a:lstStyle/>
          <a:p>
            <a:pPr algn="l" marL="0" indent="0" lvl="0">
              <a:lnSpc>
                <a:spcPts val="7453"/>
              </a:lnSpc>
            </a:pPr>
            <a:r>
              <a:rPr lang="en-US" b="true" sz="7845">
                <a:solidFill>
                  <a:srgbClr val="1C74BB"/>
                </a:solidFill>
                <a:latin typeface="Poppins Bold"/>
                <a:ea typeface="Poppins Bold"/>
                <a:cs typeface="Poppins Bold"/>
                <a:sym typeface="Poppins Bold"/>
              </a:rPr>
              <a:t>REPLACEMENT BEHAVIORS</a:t>
            </a:r>
          </a:p>
        </p:txBody>
      </p:sp>
      <p:sp>
        <p:nvSpPr>
          <p:cNvPr name="TextBox 14" id="14"/>
          <p:cNvSpPr txBox="true"/>
          <p:nvPr/>
        </p:nvSpPr>
        <p:spPr>
          <a:xfrm rot="0">
            <a:off x="1210522" y="8319572"/>
            <a:ext cx="1071411" cy="1181851"/>
          </a:xfrm>
          <a:prstGeom prst="rect">
            <a:avLst/>
          </a:prstGeom>
        </p:spPr>
        <p:txBody>
          <a:bodyPr anchor="t" rtlCol="false" tIns="0" lIns="0" bIns="0" rIns="0">
            <a:spAutoFit/>
          </a:bodyPr>
          <a:lstStyle/>
          <a:p>
            <a:pPr algn="l" marL="0" indent="0" lvl="0">
              <a:lnSpc>
                <a:spcPts val="8234"/>
              </a:lnSpc>
            </a:pPr>
            <a:r>
              <a:rPr lang="en-US" b="true" sz="8668">
                <a:solidFill>
                  <a:srgbClr val="1C74BB"/>
                </a:solidFill>
                <a:latin typeface="Poppins Bold"/>
                <a:ea typeface="Poppins Bold"/>
                <a:cs typeface="Poppins Bold"/>
                <a:sym typeface="Poppins Bold"/>
              </a:rPr>
              <a:t>8</a:t>
            </a:r>
          </a:p>
        </p:txBody>
      </p:sp>
      <p:sp>
        <p:nvSpPr>
          <p:cNvPr name="TextBox 15" id="15"/>
          <p:cNvSpPr txBox="true"/>
          <p:nvPr/>
        </p:nvSpPr>
        <p:spPr>
          <a:xfrm rot="0">
            <a:off x="3297634" y="4512658"/>
            <a:ext cx="7125993" cy="3483890"/>
          </a:xfrm>
          <a:prstGeom prst="rect">
            <a:avLst/>
          </a:prstGeom>
        </p:spPr>
        <p:txBody>
          <a:bodyPr anchor="t" rtlCol="false" tIns="0" lIns="0" bIns="0" rIns="0">
            <a:spAutoFit/>
          </a:bodyPr>
          <a:lstStyle/>
          <a:p>
            <a:pPr algn="just" marL="0" indent="0" lvl="0">
              <a:lnSpc>
                <a:spcPts val="2511"/>
              </a:lnSpc>
            </a:pPr>
            <a:r>
              <a:rPr lang="en-US" sz="2203">
                <a:solidFill>
                  <a:srgbClr val="1C74BB"/>
                </a:solidFill>
                <a:latin typeface="Poppins"/>
                <a:ea typeface="Poppins"/>
                <a:cs typeface="Poppins"/>
                <a:sym typeface="Poppins"/>
              </a:rPr>
              <a:t>Replacement behaviors are positive, teachable skills that serve the same function as the problem behavior giving your child a better way to get what they need.</a:t>
            </a:r>
          </a:p>
          <a:p>
            <a:pPr algn="just" marL="0" indent="0" lvl="0">
              <a:lnSpc>
                <a:spcPts val="2511"/>
              </a:lnSpc>
            </a:pPr>
            <a:r>
              <a:rPr lang="en-US" sz="2203">
                <a:solidFill>
                  <a:srgbClr val="1C74BB"/>
                </a:solidFill>
                <a:latin typeface="Poppins"/>
                <a:ea typeface="Poppins"/>
                <a:cs typeface="Poppins"/>
                <a:sym typeface="Poppins"/>
              </a:rPr>
              <a:t>• Asking for a break instead of shutting down</a:t>
            </a:r>
          </a:p>
          <a:p>
            <a:pPr algn="just" marL="0" indent="0" lvl="0">
              <a:lnSpc>
                <a:spcPts val="2511"/>
              </a:lnSpc>
            </a:pPr>
            <a:r>
              <a:rPr lang="en-US" sz="2203">
                <a:solidFill>
                  <a:srgbClr val="1C74BB"/>
                </a:solidFill>
                <a:latin typeface="Poppins"/>
                <a:ea typeface="Poppins"/>
                <a:cs typeface="Poppins"/>
                <a:sym typeface="Poppins"/>
              </a:rPr>
              <a:t>• Saying "help please" instead of acting out</a:t>
            </a:r>
          </a:p>
          <a:p>
            <a:pPr algn="just" marL="0" indent="0" lvl="0">
              <a:lnSpc>
                <a:spcPts val="2511"/>
              </a:lnSpc>
            </a:pPr>
            <a:r>
              <a:rPr lang="en-US" sz="2203">
                <a:solidFill>
                  <a:srgbClr val="1C74BB"/>
                </a:solidFill>
                <a:latin typeface="Poppins"/>
                <a:ea typeface="Poppins"/>
                <a:cs typeface="Poppins"/>
                <a:sym typeface="Poppins"/>
              </a:rPr>
              <a:t>• Tapping a card to get attention instead of calling out</a:t>
            </a:r>
          </a:p>
          <a:p>
            <a:pPr algn="just" marL="0" indent="0" lvl="0">
              <a:lnSpc>
                <a:spcPts val="2511"/>
              </a:lnSpc>
            </a:pPr>
            <a:r>
              <a:rPr lang="en-US" sz="2203">
                <a:solidFill>
                  <a:srgbClr val="1C74BB"/>
                </a:solidFill>
                <a:latin typeface="Poppins"/>
                <a:ea typeface="Poppins"/>
                <a:cs typeface="Poppins"/>
                <a:sym typeface="Poppins"/>
              </a:rPr>
              <a:t>Tip: Reinforce the replacement behavior more than the problem behavior — practice during calm moments!</a:t>
            </a:r>
          </a:p>
        </p:txBody>
      </p:sp>
      <p:sp>
        <p:nvSpPr>
          <p:cNvPr name="Freeform 16" id="16"/>
          <p:cNvSpPr/>
          <p:nvPr/>
        </p:nvSpPr>
        <p:spPr>
          <a:xfrm flipH="false" flipV="false" rot="0">
            <a:off x="10649191" y="3342372"/>
            <a:ext cx="5594153" cy="6533501"/>
          </a:xfrm>
          <a:custGeom>
            <a:avLst/>
            <a:gdLst/>
            <a:ahLst/>
            <a:cxnLst/>
            <a:rect r="r" b="b" t="t" l="l"/>
            <a:pathLst>
              <a:path h="6533501" w="5594153">
                <a:moveTo>
                  <a:pt x="0" y="0"/>
                </a:moveTo>
                <a:lnTo>
                  <a:pt x="5594153" y="0"/>
                </a:lnTo>
                <a:lnTo>
                  <a:pt x="5594153" y="6533501"/>
                </a:lnTo>
                <a:lnTo>
                  <a:pt x="0" y="6533501"/>
                </a:lnTo>
                <a:lnTo>
                  <a:pt x="0" y="0"/>
                </a:lnTo>
                <a:close/>
              </a:path>
            </a:pathLst>
          </a:custGeom>
          <a:blipFill>
            <a:blip r:embed="rId4"/>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E8F6FF"/>
        </a:solidFill>
      </p:bgPr>
    </p:bg>
    <p:spTree>
      <p:nvGrpSpPr>
        <p:cNvPr id="1" name=""/>
        <p:cNvGrpSpPr/>
        <p:nvPr/>
      </p:nvGrpSpPr>
      <p:grpSpPr>
        <a:xfrm>
          <a:off x="0" y="0"/>
          <a:ext cx="0" cy="0"/>
          <a:chOff x="0" y="0"/>
          <a:chExt cx="0" cy="0"/>
        </a:xfrm>
      </p:grpSpPr>
      <p:sp>
        <p:nvSpPr>
          <p:cNvPr name="Freeform 2" id="2"/>
          <p:cNvSpPr/>
          <p:nvPr/>
        </p:nvSpPr>
        <p:spPr>
          <a:xfrm flipH="false" flipV="false" rot="-3855666">
            <a:off x="15046734" y="6345056"/>
            <a:ext cx="5662001" cy="5721512"/>
          </a:xfrm>
          <a:custGeom>
            <a:avLst/>
            <a:gdLst/>
            <a:ahLst/>
            <a:cxnLst/>
            <a:rect r="r" b="b" t="t" l="l"/>
            <a:pathLst>
              <a:path h="5721512" w="5662001">
                <a:moveTo>
                  <a:pt x="0" y="0"/>
                </a:moveTo>
                <a:lnTo>
                  <a:pt x="5662001" y="0"/>
                </a:lnTo>
                <a:lnTo>
                  <a:pt x="5662001"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721374">
            <a:off x="-1084773" y="-3327728"/>
            <a:ext cx="5662001" cy="5721512"/>
          </a:xfrm>
          <a:custGeom>
            <a:avLst/>
            <a:gdLst/>
            <a:ahLst/>
            <a:cxnLst/>
            <a:rect r="r" b="b" t="t" l="l"/>
            <a:pathLst>
              <a:path h="5721512" w="5662001">
                <a:moveTo>
                  <a:pt x="0" y="0"/>
                </a:moveTo>
                <a:lnTo>
                  <a:pt x="5662002" y="0"/>
                </a:lnTo>
                <a:lnTo>
                  <a:pt x="5662002"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715390" y="8128033"/>
            <a:ext cx="1566543" cy="1566543"/>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7D8FF"/>
            </a:solidFill>
          </p:spPr>
        </p:sp>
        <p:sp>
          <p:nvSpPr>
            <p:cNvPr name="TextBox 6" id="6"/>
            <p:cNvSpPr txBox="true"/>
            <p:nvPr/>
          </p:nvSpPr>
          <p:spPr>
            <a:xfrm>
              <a:off x="76200" y="38100"/>
              <a:ext cx="660400" cy="69850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7" id="7"/>
          <p:cNvGrpSpPr/>
          <p:nvPr/>
        </p:nvGrpSpPr>
        <p:grpSpPr>
          <a:xfrm rot="0">
            <a:off x="2764456" y="9205812"/>
            <a:ext cx="11234139" cy="52488"/>
            <a:chOff x="0" y="0"/>
            <a:chExt cx="635000" cy="2967"/>
          </a:xfrm>
        </p:grpSpPr>
        <p:sp>
          <p:nvSpPr>
            <p:cNvPr name="Freeform 8" id="8"/>
            <p:cNvSpPr/>
            <p:nvPr/>
          </p:nvSpPr>
          <p:spPr>
            <a:xfrm flipH="false" flipV="false" rot="0">
              <a:off x="0" y="0"/>
              <a:ext cx="635000" cy="2967"/>
            </a:xfrm>
            <a:custGeom>
              <a:avLst/>
              <a:gdLst/>
              <a:ahLst/>
              <a:cxnLst/>
              <a:rect r="r" b="b" t="t" l="l"/>
              <a:pathLst>
                <a:path h="2967" w="635000">
                  <a:moveTo>
                    <a:pt x="0" y="0"/>
                  </a:moveTo>
                  <a:lnTo>
                    <a:pt x="635000" y="0"/>
                  </a:lnTo>
                  <a:lnTo>
                    <a:pt x="635000" y="2967"/>
                  </a:lnTo>
                  <a:lnTo>
                    <a:pt x="0" y="2967"/>
                  </a:lnTo>
                  <a:close/>
                </a:path>
              </a:pathLst>
            </a:custGeom>
            <a:solidFill>
              <a:srgbClr val="81C1F4"/>
            </a:solidFill>
          </p:spPr>
        </p:sp>
        <p:sp>
          <p:nvSpPr>
            <p:cNvPr name="TextBox 9" id="9"/>
            <p:cNvSpPr txBox="true"/>
            <p:nvPr/>
          </p:nvSpPr>
          <p:spPr>
            <a:xfrm>
              <a:off x="0" y="-38100"/>
              <a:ext cx="635000" cy="41067"/>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2764456" y="4064413"/>
            <a:ext cx="12595589" cy="2158175"/>
            <a:chOff x="0" y="0"/>
            <a:chExt cx="1162605" cy="199205"/>
          </a:xfrm>
        </p:grpSpPr>
        <p:sp>
          <p:nvSpPr>
            <p:cNvPr name="Freeform 11" id="11"/>
            <p:cNvSpPr/>
            <p:nvPr/>
          </p:nvSpPr>
          <p:spPr>
            <a:xfrm flipH="false" flipV="false" rot="0">
              <a:off x="0" y="0"/>
              <a:ext cx="1162605" cy="199205"/>
            </a:xfrm>
            <a:custGeom>
              <a:avLst/>
              <a:gdLst/>
              <a:ahLst/>
              <a:cxnLst/>
              <a:rect r="r" b="b" t="t" l="l"/>
              <a:pathLst>
                <a:path h="199205" w="1162605">
                  <a:moveTo>
                    <a:pt x="12005" y="0"/>
                  </a:moveTo>
                  <a:lnTo>
                    <a:pt x="1150600" y="0"/>
                  </a:lnTo>
                  <a:cubicBezTo>
                    <a:pt x="1153784" y="0"/>
                    <a:pt x="1156837" y="1265"/>
                    <a:pt x="1159089" y="3516"/>
                  </a:cubicBezTo>
                  <a:cubicBezTo>
                    <a:pt x="1161340" y="5768"/>
                    <a:pt x="1162605" y="8821"/>
                    <a:pt x="1162605" y="12005"/>
                  </a:cubicBezTo>
                  <a:lnTo>
                    <a:pt x="1162605" y="187200"/>
                  </a:lnTo>
                  <a:cubicBezTo>
                    <a:pt x="1162605" y="190384"/>
                    <a:pt x="1161340" y="193437"/>
                    <a:pt x="1159089" y="195689"/>
                  </a:cubicBezTo>
                  <a:cubicBezTo>
                    <a:pt x="1156837" y="197940"/>
                    <a:pt x="1153784" y="199205"/>
                    <a:pt x="1150600" y="199205"/>
                  </a:cubicBezTo>
                  <a:lnTo>
                    <a:pt x="12005" y="199205"/>
                  </a:lnTo>
                  <a:cubicBezTo>
                    <a:pt x="8821" y="199205"/>
                    <a:pt x="5768" y="197940"/>
                    <a:pt x="3516" y="195689"/>
                  </a:cubicBezTo>
                  <a:cubicBezTo>
                    <a:pt x="1265" y="193437"/>
                    <a:pt x="0" y="190384"/>
                    <a:pt x="0" y="187200"/>
                  </a:cubicBezTo>
                  <a:lnTo>
                    <a:pt x="0" y="12005"/>
                  </a:lnTo>
                  <a:cubicBezTo>
                    <a:pt x="0" y="8821"/>
                    <a:pt x="1265" y="5768"/>
                    <a:pt x="3516" y="3516"/>
                  </a:cubicBezTo>
                  <a:cubicBezTo>
                    <a:pt x="5768" y="1265"/>
                    <a:pt x="8821" y="0"/>
                    <a:pt x="12005" y="0"/>
                  </a:cubicBezTo>
                  <a:close/>
                </a:path>
              </a:pathLst>
            </a:custGeom>
            <a:solidFill>
              <a:srgbClr val="D1EDFF"/>
            </a:solidFill>
          </p:spPr>
        </p:sp>
        <p:sp>
          <p:nvSpPr>
            <p:cNvPr name="TextBox 12" id="12"/>
            <p:cNvSpPr txBox="true"/>
            <p:nvPr/>
          </p:nvSpPr>
          <p:spPr>
            <a:xfrm>
              <a:off x="0" y="-38100"/>
              <a:ext cx="1162605" cy="237305"/>
            </a:xfrm>
            <a:prstGeom prst="rect">
              <a:avLst/>
            </a:prstGeom>
          </p:spPr>
          <p:txBody>
            <a:bodyPr anchor="ctr" rtlCol="false" tIns="50800" lIns="50800" bIns="50800" rIns="50800"/>
            <a:lstStyle/>
            <a:p>
              <a:pPr algn="ctr" marL="0" indent="0" lvl="0">
                <a:lnSpc>
                  <a:spcPts val="2659"/>
                </a:lnSpc>
              </a:pPr>
            </a:p>
          </p:txBody>
        </p:sp>
      </p:grpSp>
      <p:grpSp>
        <p:nvGrpSpPr>
          <p:cNvPr name="Group 13" id="13"/>
          <p:cNvGrpSpPr/>
          <p:nvPr/>
        </p:nvGrpSpPr>
        <p:grpSpPr>
          <a:xfrm rot="0">
            <a:off x="2846205" y="6491237"/>
            <a:ext cx="12595589" cy="2158175"/>
            <a:chOff x="0" y="0"/>
            <a:chExt cx="1162605" cy="199205"/>
          </a:xfrm>
        </p:grpSpPr>
        <p:sp>
          <p:nvSpPr>
            <p:cNvPr name="Freeform 14" id="14"/>
            <p:cNvSpPr/>
            <p:nvPr/>
          </p:nvSpPr>
          <p:spPr>
            <a:xfrm flipH="false" flipV="false" rot="0">
              <a:off x="0" y="0"/>
              <a:ext cx="1162605" cy="199205"/>
            </a:xfrm>
            <a:custGeom>
              <a:avLst/>
              <a:gdLst/>
              <a:ahLst/>
              <a:cxnLst/>
              <a:rect r="r" b="b" t="t" l="l"/>
              <a:pathLst>
                <a:path h="199205" w="1162605">
                  <a:moveTo>
                    <a:pt x="12005" y="0"/>
                  </a:moveTo>
                  <a:lnTo>
                    <a:pt x="1150600" y="0"/>
                  </a:lnTo>
                  <a:cubicBezTo>
                    <a:pt x="1153784" y="0"/>
                    <a:pt x="1156837" y="1265"/>
                    <a:pt x="1159089" y="3516"/>
                  </a:cubicBezTo>
                  <a:cubicBezTo>
                    <a:pt x="1161340" y="5768"/>
                    <a:pt x="1162605" y="8821"/>
                    <a:pt x="1162605" y="12005"/>
                  </a:cubicBezTo>
                  <a:lnTo>
                    <a:pt x="1162605" y="187200"/>
                  </a:lnTo>
                  <a:cubicBezTo>
                    <a:pt x="1162605" y="190384"/>
                    <a:pt x="1161340" y="193437"/>
                    <a:pt x="1159089" y="195689"/>
                  </a:cubicBezTo>
                  <a:cubicBezTo>
                    <a:pt x="1156837" y="197940"/>
                    <a:pt x="1153784" y="199205"/>
                    <a:pt x="1150600" y="199205"/>
                  </a:cubicBezTo>
                  <a:lnTo>
                    <a:pt x="12005" y="199205"/>
                  </a:lnTo>
                  <a:cubicBezTo>
                    <a:pt x="8821" y="199205"/>
                    <a:pt x="5768" y="197940"/>
                    <a:pt x="3516" y="195689"/>
                  </a:cubicBezTo>
                  <a:cubicBezTo>
                    <a:pt x="1265" y="193437"/>
                    <a:pt x="0" y="190384"/>
                    <a:pt x="0" y="187200"/>
                  </a:cubicBezTo>
                  <a:lnTo>
                    <a:pt x="0" y="12005"/>
                  </a:lnTo>
                  <a:cubicBezTo>
                    <a:pt x="0" y="8821"/>
                    <a:pt x="1265" y="5768"/>
                    <a:pt x="3516" y="3516"/>
                  </a:cubicBezTo>
                  <a:cubicBezTo>
                    <a:pt x="5768" y="1265"/>
                    <a:pt x="8821" y="0"/>
                    <a:pt x="12005" y="0"/>
                  </a:cubicBezTo>
                  <a:close/>
                </a:path>
              </a:pathLst>
            </a:custGeom>
            <a:solidFill>
              <a:srgbClr val="D1EDFF"/>
            </a:solidFill>
          </p:spPr>
        </p:sp>
        <p:sp>
          <p:nvSpPr>
            <p:cNvPr name="TextBox 15" id="15"/>
            <p:cNvSpPr txBox="true"/>
            <p:nvPr/>
          </p:nvSpPr>
          <p:spPr>
            <a:xfrm>
              <a:off x="0" y="-38100"/>
              <a:ext cx="1162605" cy="237305"/>
            </a:xfrm>
            <a:prstGeom prst="rect">
              <a:avLst/>
            </a:prstGeom>
          </p:spPr>
          <p:txBody>
            <a:bodyPr anchor="ctr" rtlCol="false" tIns="50800" lIns="50800" bIns="50800" rIns="50800"/>
            <a:lstStyle/>
            <a:p>
              <a:pPr algn="ctr" marL="0" indent="0" lvl="0">
                <a:lnSpc>
                  <a:spcPts val="2659"/>
                </a:lnSpc>
              </a:pPr>
            </a:p>
          </p:txBody>
        </p:sp>
      </p:grpSp>
      <p:sp>
        <p:nvSpPr>
          <p:cNvPr name="Freeform 16" id="16"/>
          <p:cNvSpPr/>
          <p:nvPr/>
        </p:nvSpPr>
        <p:spPr>
          <a:xfrm flipH="false" flipV="false" rot="0">
            <a:off x="3249266" y="4654344"/>
            <a:ext cx="952224" cy="978313"/>
          </a:xfrm>
          <a:custGeom>
            <a:avLst/>
            <a:gdLst/>
            <a:ahLst/>
            <a:cxnLst/>
            <a:rect r="r" b="b" t="t" l="l"/>
            <a:pathLst>
              <a:path h="978313" w="952224">
                <a:moveTo>
                  <a:pt x="0" y="0"/>
                </a:moveTo>
                <a:lnTo>
                  <a:pt x="952224" y="0"/>
                </a:lnTo>
                <a:lnTo>
                  <a:pt x="952224" y="978312"/>
                </a:lnTo>
                <a:lnTo>
                  <a:pt x="0" y="97831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7" id="17"/>
          <p:cNvSpPr txBox="true"/>
          <p:nvPr/>
        </p:nvSpPr>
        <p:spPr>
          <a:xfrm rot="0">
            <a:off x="4586284" y="4342638"/>
            <a:ext cx="10400537" cy="1201660"/>
          </a:xfrm>
          <a:prstGeom prst="rect">
            <a:avLst/>
          </a:prstGeom>
        </p:spPr>
        <p:txBody>
          <a:bodyPr anchor="t" rtlCol="false" tIns="0" lIns="0" bIns="0" rIns="0">
            <a:spAutoFit/>
          </a:bodyPr>
          <a:lstStyle/>
          <a:p>
            <a:pPr algn="just" marL="0" indent="0" lvl="0">
              <a:lnSpc>
                <a:spcPts val="3075"/>
              </a:lnSpc>
            </a:pPr>
            <a:r>
              <a:rPr lang="en-US" sz="2698">
                <a:solidFill>
                  <a:srgbClr val="1C74BB"/>
                </a:solidFill>
                <a:latin typeface="Poppins"/>
                <a:ea typeface="Poppins"/>
                <a:cs typeface="Poppins"/>
                <a:sym typeface="Poppins"/>
              </a:rPr>
              <a:t>To GET something: A behavior may happen because it results in attention from others, access to preferred items or activities, or sensory input that feels good or calming.</a:t>
            </a:r>
          </a:p>
        </p:txBody>
      </p:sp>
      <p:sp>
        <p:nvSpPr>
          <p:cNvPr name="TextBox 18" id="18"/>
          <p:cNvSpPr txBox="true"/>
          <p:nvPr/>
        </p:nvSpPr>
        <p:spPr>
          <a:xfrm rot="0">
            <a:off x="2764456" y="2378783"/>
            <a:ext cx="13073588" cy="1111103"/>
          </a:xfrm>
          <a:prstGeom prst="rect">
            <a:avLst/>
          </a:prstGeom>
        </p:spPr>
        <p:txBody>
          <a:bodyPr anchor="t" rtlCol="false" tIns="0" lIns="0" bIns="0" rIns="0">
            <a:spAutoFit/>
          </a:bodyPr>
          <a:lstStyle/>
          <a:p>
            <a:pPr algn="l" marL="0" indent="0" lvl="0">
              <a:lnSpc>
                <a:spcPts val="7667"/>
              </a:lnSpc>
            </a:pPr>
            <a:r>
              <a:rPr lang="en-US" b="true" sz="8070">
                <a:solidFill>
                  <a:srgbClr val="1C74BB"/>
                </a:solidFill>
                <a:latin typeface="Poppins Bold"/>
                <a:ea typeface="Poppins Bold"/>
                <a:cs typeface="Poppins Bold"/>
                <a:sym typeface="Poppins Bold"/>
              </a:rPr>
              <a:t>FUNCTIONS OF BEHAVIOR</a:t>
            </a:r>
          </a:p>
        </p:txBody>
      </p:sp>
      <p:sp>
        <p:nvSpPr>
          <p:cNvPr name="TextBox 19" id="19"/>
          <p:cNvSpPr txBox="true"/>
          <p:nvPr/>
        </p:nvSpPr>
        <p:spPr>
          <a:xfrm rot="0">
            <a:off x="1210522" y="8319572"/>
            <a:ext cx="1071411" cy="1220577"/>
          </a:xfrm>
          <a:prstGeom prst="rect">
            <a:avLst/>
          </a:prstGeom>
        </p:spPr>
        <p:txBody>
          <a:bodyPr anchor="t" rtlCol="false" tIns="0" lIns="0" bIns="0" rIns="0">
            <a:spAutoFit/>
          </a:bodyPr>
          <a:lstStyle/>
          <a:p>
            <a:pPr algn="l" marL="0" indent="0" lvl="0">
              <a:lnSpc>
                <a:spcPts val="8471"/>
              </a:lnSpc>
            </a:pPr>
            <a:r>
              <a:rPr lang="en-US" b="true" sz="8917">
                <a:solidFill>
                  <a:srgbClr val="1C74BB"/>
                </a:solidFill>
                <a:latin typeface="Poppins Bold"/>
                <a:ea typeface="Poppins Bold"/>
                <a:cs typeface="Poppins Bold"/>
                <a:sym typeface="Poppins Bold"/>
              </a:rPr>
              <a:t>1</a:t>
            </a:r>
          </a:p>
        </p:txBody>
      </p:sp>
      <p:sp>
        <p:nvSpPr>
          <p:cNvPr name="TextBox 20" id="20"/>
          <p:cNvSpPr txBox="true"/>
          <p:nvPr/>
        </p:nvSpPr>
        <p:spPr>
          <a:xfrm rot="0">
            <a:off x="4668033" y="6769462"/>
            <a:ext cx="10400537" cy="1592185"/>
          </a:xfrm>
          <a:prstGeom prst="rect">
            <a:avLst/>
          </a:prstGeom>
        </p:spPr>
        <p:txBody>
          <a:bodyPr anchor="t" rtlCol="false" tIns="0" lIns="0" bIns="0" rIns="0">
            <a:spAutoFit/>
          </a:bodyPr>
          <a:lstStyle/>
          <a:p>
            <a:pPr algn="just" marL="0" indent="0" lvl="0">
              <a:lnSpc>
                <a:spcPts val="3075"/>
              </a:lnSpc>
            </a:pPr>
            <a:r>
              <a:rPr lang="en-US" sz="2698">
                <a:solidFill>
                  <a:srgbClr val="1C74BB"/>
                </a:solidFill>
                <a:latin typeface="Poppins"/>
                <a:ea typeface="Poppins"/>
                <a:cs typeface="Poppins"/>
                <a:sym typeface="Poppins"/>
              </a:rPr>
              <a:t>To ESCAPE something: A behavior may happen to get away from difficult tasks, demands, discomfort, or overwhelming situations. Strategies in the plan are matched to the function.</a:t>
            </a:r>
          </a:p>
        </p:txBody>
      </p:sp>
      <p:sp>
        <p:nvSpPr>
          <p:cNvPr name="Freeform 21" id="21"/>
          <p:cNvSpPr/>
          <p:nvPr/>
        </p:nvSpPr>
        <p:spPr>
          <a:xfrm flipH="false" flipV="false" rot="0">
            <a:off x="3249266" y="7081168"/>
            <a:ext cx="952224" cy="978313"/>
          </a:xfrm>
          <a:custGeom>
            <a:avLst/>
            <a:gdLst/>
            <a:ahLst/>
            <a:cxnLst/>
            <a:rect r="r" b="b" t="t" l="l"/>
            <a:pathLst>
              <a:path h="978313" w="952224">
                <a:moveTo>
                  <a:pt x="0" y="0"/>
                </a:moveTo>
                <a:lnTo>
                  <a:pt x="952224" y="0"/>
                </a:lnTo>
                <a:lnTo>
                  <a:pt x="952224" y="978313"/>
                </a:lnTo>
                <a:lnTo>
                  <a:pt x="0" y="97831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E8F6FF"/>
        </a:solidFill>
      </p:bgPr>
    </p:bg>
    <p:spTree>
      <p:nvGrpSpPr>
        <p:cNvPr id="1" name=""/>
        <p:cNvGrpSpPr/>
        <p:nvPr/>
      </p:nvGrpSpPr>
      <p:grpSpPr>
        <a:xfrm>
          <a:off x="0" y="0"/>
          <a:ext cx="0" cy="0"/>
          <a:chOff x="0" y="0"/>
          <a:chExt cx="0" cy="0"/>
        </a:xfrm>
      </p:grpSpPr>
      <p:sp>
        <p:nvSpPr>
          <p:cNvPr name="TextBox 2" id="2"/>
          <p:cNvSpPr txBox="true"/>
          <p:nvPr/>
        </p:nvSpPr>
        <p:spPr>
          <a:xfrm rot="0">
            <a:off x="2764456" y="2359733"/>
            <a:ext cx="13073588" cy="1025002"/>
          </a:xfrm>
          <a:prstGeom prst="rect">
            <a:avLst/>
          </a:prstGeom>
        </p:spPr>
        <p:txBody>
          <a:bodyPr anchor="t" rtlCol="false" tIns="0" lIns="0" bIns="0" rIns="0">
            <a:spAutoFit/>
          </a:bodyPr>
          <a:lstStyle/>
          <a:p>
            <a:pPr algn="l" marL="0" indent="0" lvl="0">
              <a:lnSpc>
                <a:spcPts val="7024"/>
              </a:lnSpc>
            </a:pPr>
            <a:r>
              <a:rPr lang="en-US" b="true" sz="7394">
                <a:solidFill>
                  <a:srgbClr val="1C74BB"/>
                </a:solidFill>
                <a:latin typeface="Poppins Bold"/>
                <a:ea typeface="Poppins Bold"/>
                <a:cs typeface="Poppins Bold"/>
                <a:sym typeface="Poppins Bold"/>
              </a:rPr>
              <a:t>PREVENTION STRATEGIES</a:t>
            </a:r>
          </a:p>
        </p:txBody>
      </p:sp>
      <p:sp>
        <p:nvSpPr>
          <p:cNvPr name="Freeform 3" id="3"/>
          <p:cNvSpPr/>
          <p:nvPr/>
        </p:nvSpPr>
        <p:spPr>
          <a:xfrm flipH="false" flipV="false" rot="-3855666">
            <a:off x="15046734" y="6345056"/>
            <a:ext cx="5662001" cy="5721512"/>
          </a:xfrm>
          <a:custGeom>
            <a:avLst/>
            <a:gdLst/>
            <a:ahLst/>
            <a:cxnLst/>
            <a:rect r="r" b="b" t="t" l="l"/>
            <a:pathLst>
              <a:path h="5721512" w="5662001">
                <a:moveTo>
                  <a:pt x="0" y="0"/>
                </a:moveTo>
                <a:lnTo>
                  <a:pt x="5662001" y="0"/>
                </a:lnTo>
                <a:lnTo>
                  <a:pt x="5662001"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721374">
            <a:off x="-1084773" y="-3327728"/>
            <a:ext cx="5662001" cy="5721512"/>
          </a:xfrm>
          <a:custGeom>
            <a:avLst/>
            <a:gdLst/>
            <a:ahLst/>
            <a:cxnLst/>
            <a:rect r="r" b="b" t="t" l="l"/>
            <a:pathLst>
              <a:path h="5721512" w="5662001">
                <a:moveTo>
                  <a:pt x="0" y="0"/>
                </a:moveTo>
                <a:lnTo>
                  <a:pt x="5662002" y="0"/>
                </a:lnTo>
                <a:lnTo>
                  <a:pt x="5662002"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5" id="5"/>
          <p:cNvGrpSpPr/>
          <p:nvPr/>
        </p:nvGrpSpPr>
        <p:grpSpPr>
          <a:xfrm rot="0">
            <a:off x="715390" y="8128033"/>
            <a:ext cx="1566543" cy="1566543"/>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7D8FF"/>
            </a:solidFill>
          </p:spPr>
        </p:sp>
        <p:sp>
          <p:nvSpPr>
            <p:cNvPr name="TextBox 7" id="7"/>
            <p:cNvSpPr txBox="true"/>
            <p:nvPr/>
          </p:nvSpPr>
          <p:spPr>
            <a:xfrm>
              <a:off x="76200" y="38100"/>
              <a:ext cx="660400" cy="69850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8" id="8"/>
          <p:cNvGrpSpPr/>
          <p:nvPr/>
        </p:nvGrpSpPr>
        <p:grpSpPr>
          <a:xfrm rot="0">
            <a:off x="2764456" y="9205812"/>
            <a:ext cx="11234139" cy="52488"/>
            <a:chOff x="0" y="0"/>
            <a:chExt cx="635000" cy="2967"/>
          </a:xfrm>
        </p:grpSpPr>
        <p:sp>
          <p:nvSpPr>
            <p:cNvPr name="Freeform 9" id="9"/>
            <p:cNvSpPr/>
            <p:nvPr/>
          </p:nvSpPr>
          <p:spPr>
            <a:xfrm flipH="false" flipV="false" rot="0">
              <a:off x="0" y="0"/>
              <a:ext cx="635000" cy="2967"/>
            </a:xfrm>
            <a:custGeom>
              <a:avLst/>
              <a:gdLst/>
              <a:ahLst/>
              <a:cxnLst/>
              <a:rect r="r" b="b" t="t" l="l"/>
              <a:pathLst>
                <a:path h="2967" w="635000">
                  <a:moveTo>
                    <a:pt x="0" y="0"/>
                  </a:moveTo>
                  <a:lnTo>
                    <a:pt x="635000" y="0"/>
                  </a:lnTo>
                  <a:lnTo>
                    <a:pt x="635000" y="2967"/>
                  </a:lnTo>
                  <a:lnTo>
                    <a:pt x="0" y="2967"/>
                  </a:lnTo>
                  <a:close/>
                </a:path>
              </a:pathLst>
            </a:custGeom>
            <a:solidFill>
              <a:srgbClr val="81C1F4"/>
            </a:solidFill>
          </p:spPr>
        </p:sp>
        <p:sp>
          <p:nvSpPr>
            <p:cNvPr name="TextBox 10" id="10"/>
            <p:cNvSpPr txBox="true"/>
            <p:nvPr/>
          </p:nvSpPr>
          <p:spPr>
            <a:xfrm>
              <a:off x="0" y="-38100"/>
              <a:ext cx="635000" cy="41067"/>
            </a:xfrm>
            <a:prstGeom prst="rect">
              <a:avLst/>
            </a:prstGeom>
          </p:spPr>
          <p:txBody>
            <a:bodyPr anchor="ctr" rtlCol="false" tIns="50800" lIns="50800" bIns="50800" rIns="50800"/>
            <a:lstStyle/>
            <a:p>
              <a:pPr algn="ctr" marL="0" indent="0" lvl="0">
                <a:lnSpc>
                  <a:spcPts val="2659"/>
                </a:lnSpc>
              </a:pPr>
            </a:p>
          </p:txBody>
        </p:sp>
      </p:grpSp>
      <p:sp>
        <p:nvSpPr>
          <p:cNvPr name="TextBox 11" id="11"/>
          <p:cNvSpPr txBox="true"/>
          <p:nvPr/>
        </p:nvSpPr>
        <p:spPr>
          <a:xfrm rot="0">
            <a:off x="3990765" y="3941826"/>
            <a:ext cx="12222365" cy="1201660"/>
          </a:xfrm>
          <a:prstGeom prst="rect">
            <a:avLst/>
          </a:prstGeom>
        </p:spPr>
        <p:txBody>
          <a:bodyPr anchor="t" rtlCol="false" tIns="0" lIns="0" bIns="0" rIns="0">
            <a:spAutoFit/>
          </a:bodyPr>
          <a:lstStyle/>
          <a:p>
            <a:pPr algn="just" marL="0" indent="0" lvl="0">
              <a:lnSpc>
                <a:spcPts val="3075"/>
              </a:lnSpc>
            </a:pPr>
            <a:r>
              <a:rPr lang="en-US" sz="2698">
                <a:solidFill>
                  <a:srgbClr val="1C74BB"/>
                </a:solidFill>
                <a:latin typeface="Poppins"/>
                <a:ea typeface="Poppins"/>
                <a:cs typeface="Poppins"/>
                <a:sym typeface="Poppins"/>
              </a:rPr>
              <a:t>Adjust tasks to make them more manageable: break into shorter steps, use visual supports (picture schedules, checklists), and offer choices to increase engagement and reduce frustration.</a:t>
            </a:r>
          </a:p>
        </p:txBody>
      </p:sp>
      <p:sp>
        <p:nvSpPr>
          <p:cNvPr name="TextBox 12" id="12"/>
          <p:cNvSpPr txBox="true"/>
          <p:nvPr/>
        </p:nvSpPr>
        <p:spPr>
          <a:xfrm rot="0">
            <a:off x="1210522" y="8300522"/>
            <a:ext cx="1071411" cy="1123447"/>
          </a:xfrm>
          <a:prstGeom prst="rect">
            <a:avLst/>
          </a:prstGeom>
        </p:spPr>
        <p:txBody>
          <a:bodyPr anchor="t" rtlCol="false" tIns="0" lIns="0" bIns="0" rIns="0">
            <a:spAutoFit/>
          </a:bodyPr>
          <a:lstStyle/>
          <a:p>
            <a:pPr algn="l" marL="0" indent="0" lvl="0">
              <a:lnSpc>
                <a:spcPts val="7761"/>
              </a:lnSpc>
            </a:pPr>
            <a:r>
              <a:rPr lang="en-US" b="true" sz="8169">
                <a:solidFill>
                  <a:srgbClr val="1C74BB"/>
                </a:solidFill>
                <a:latin typeface="Poppins Bold"/>
                <a:ea typeface="Poppins Bold"/>
                <a:cs typeface="Poppins Bold"/>
                <a:sym typeface="Poppins Bold"/>
              </a:rPr>
              <a:t>10</a:t>
            </a:r>
          </a:p>
        </p:txBody>
      </p:sp>
      <p:sp>
        <p:nvSpPr>
          <p:cNvPr name="TextBox 13" id="13"/>
          <p:cNvSpPr txBox="true"/>
          <p:nvPr/>
        </p:nvSpPr>
        <p:spPr>
          <a:xfrm rot="0">
            <a:off x="3990765" y="5505450"/>
            <a:ext cx="12222365" cy="1201660"/>
          </a:xfrm>
          <a:prstGeom prst="rect">
            <a:avLst/>
          </a:prstGeom>
        </p:spPr>
        <p:txBody>
          <a:bodyPr anchor="t" rtlCol="false" tIns="0" lIns="0" bIns="0" rIns="0">
            <a:spAutoFit/>
          </a:bodyPr>
          <a:lstStyle/>
          <a:p>
            <a:pPr algn="just" marL="0" indent="0" lvl="0">
              <a:lnSpc>
                <a:spcPts val="3075"/>
              </a:lnSpc>
            </a:pPr>
            <a:r>
              <a:rPr lang="en-US" sz="2698">
                <a:solidFill>
                  <a:srgbClr val="1C74BB"/>
                </a:solidFill>
                <a:latin typeface="Poppins"/>
                <a:ea typeface="Poppins"/>
                <a:cs typeface="Poppins"/>
                <a:sym typeface="Poppins"/>
              </a:rPr>
              <a:t>Modify the environment to reduce triggers: lower noise levels, adjust seating arrangements, consider timing of demands, and ensure materials are accessible and appropriate.</a:t>
            </a:r>
          </a:p>
        </p:txBody>
      </p:sp>
      <p:sp>
        <p:nvSpPr>
          <p:cNvPr name="TextBox 14" id="14"/>
          <p:cNvSpPr txBox="true"/>
          <p:nvPr/>
        </p:nvSpPr>
        <p:spPr>
          <a:xfrm rot="0">
            <a:off x="3990765" y="7069074"/>
            <a:ext cx="12222365" cy="1201660"/>
          </a:xfrm>
          <a:prstGeom prst="rect">
            <a:avLst/>
          </a:prstGeom>
        </p:spPr>
        <p:txBody>
          <a:bodyPr anchor="t" rtlCol="false" tIns="0" lIns="0" bIns="0" rIns="0">
            <a:spAutoFit/>
          </a:bodyPr>
          <a:lstStyle/>
          <a:p>
            <a:pPr algn="just" marL="0" indent="0" lvl="0">
              <a:lnSpc>
                <a:spcPts val="3075"/>
              </a:lnSpc>
            </a:pPr>
            <a:r>
              <a:rPr lang="en-US" sz="2698">
                <a:solidFill>
                  <a:srgbClr val="1C74BB"/>
                </a:solidFill>
                <a:latin typeface="Poppins"/>
                <a:ea typeface="Poppins"/>
                <a:cs typeface="Poppins"/>
                <a:sym typeface="Poppins"/>
              </a:rPr>
              <a:t>Use pre-corrects and proactive breaks: give gentle reminders of expectations before challenging moments, and offer scheduled breaks before behavior escalates.</a:t>
            </a:r>
          </a:p>
        </p:txBody>
      </p:sp>
      <p:sp>
        <p:nvSpPr>
          <p:cNvPr name="TextBox 15" id="15"/>
          <p:cNvSpPr txBox="true"/>
          <p:nvPr/>
        </p:nvSpPr>
        <p:spPr>
          <a:xfrm rot="0">
            <a:off x="2764456" y="4181949"/>
            <a:ext cx="851913" cy="807023"/>
          </a:xfrm>
          <a:prstGeom prst="rect">
            <a:avLst/>
          </a:prstGeom>
        </p:spPr>
        <p:txBody>
          <a:bodyPr anchor="t" rtlCol="false" tIns="0" lIns="0" bIns="0" rIns="0">
            <a:spAutoFit/>
          </a:bodyPr>
          <a:lstStyle/>
          <a:p>
            <a:pPr algn="l" marL="0" indent="0" lvl="0">
              <a:lnSpc>
                <a:spcPts val="5506"/>
              </a:lnSpc>
            </a:pPr>
          </a:p>
        </p:txBody>
      </p:sp>
      <p:sp>
        <p:nvSpPr>
          <p:cNvPr name="TextBox 16" id="16"/>
          <p:cNvSpPr txBox="true"/>
          <p:nvPr/>
        </p:nvSpPr>
        <p:spPr>
          <a:xfrm rot="0">
            <a:off x="2764456" y="5745573"/>
            <a:ext cx="851913" cy="807023"/>
          </a:xfrm>
          <a:prstGeom prst="rect">
            <a:avLst/>
          </a:prstGeom>
        </p:spPr>
        <p:txBody>
          <a:bodyPr anchor="t" rtlCol="false" tIns="0" lIns="0" bIns="0" rIns="0">
            <a:spAutoFit/>
          </a:bodyPr>
          <a:lstStyle/>
          <a:p>
            <a:pPr algn="l" marL="0" indent="0" lvl="0">
              <a:lnSpc>
                <a:spcPts val="5506"/>
              </a:lnSpc>
            </a:pPr>
          </a:p>
        </p:txBody>
      </p:sp>
      <p:sp>
        <p:nvSpPr>
          <p:cNvPr name="TextBox 17" id="17"/>
          <p:cNvSpPr txBox="true"/>
          <p:nvPr/>
        </p:nvSpPr>
        <p:spPr>
          <a:xfrm rot="0">
            <a:off x="2764456" y="7309197"/>
            <a:ext cx="1580066" cy="807023"/>
          </a:xfrm>
          <a:prstGeom prst="rect">
            <a:avLst/>
          </a:prstGeom>
        </p:spPr>
        <p:txBody>
          <a:bodyPr anchor="t" rtlCol="false" tIns="0" lIns="0" bIns="0" rIns="0">
            <a:spAutoFit/>
          </a:bodyPr>
          <a:lstStyle/>
          <a:p>
            <a:pPr algn="l" marL="0" indent="0" lvl="0">
              <a:lnSpc>
                <a:spcPts val="5506"/>
              </a:lnSpc>
            </a:pP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E8F6FF"/>
        </a:solidFill>
      </p:bgPr>
    </p:bg>
    <p:spTree>
      <p:nvGrpSpPr>
        <p:cNvPr id="1" name=""/>
        <p:cNvGrpSpPr/>
        <p:nvPr/>
      </p:nvGrpSpPr>
      <p:grpSpPr>
        <a:xfrm>
          <a:off x="0" y="0"/>
          <a:ext cx="0" cy="0"/>
          <a:chOff x="0" y="0"/>
          <a:chExt cx="0" cy="0"/>
        </a:xfrm>
      </p:grpSpPr>
      <p:sp>
        <p:nvSpPr>
          <p:cNvPr name="Freeform 2" id="2"/>
          <p:cNvSpPr/>
          <p:nvPr/>
        </p:nvSpPr>
        <p:spPr>
          <a:xfrm flipH="false" flipV="false" rot="-3855666">
            <a:off x="15046734" y="6345056"/>
            <a:ext cx="5662001" cy="5721512"/>
          </a:xfrm>
          <a:custGeom>
            <a:avLst/>
            <a:gdLst/>
            <a:ahLst/>
            <a:cxnLst/>
            <a:rect r="r" b="b" t="t" l="l"/>
            <a:pathLst>
              <a:path h="5721512" w="5662001">
                <a:moveTo>
                  <a:pt x="0" y="0"/>
                </a:moveTo>
                <a:lnTo>
                  <a:pt x="5662001" y="0"/>
                </a:lnTo>
                <a:lnTo>
                  <a:pt x="5662001"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721374">
            <a:off x="-1084773" y="-3327728"/>
            <a:ext cx="5662001" cy="5721512"/>
          </a:xfrm>
          <a:custGeom>
            <a:avLst/>
            <a:gdLst/>
            <a:ahLst/>
            <a:cxnLst/>
            <a:rect r="r" b="b" t="t" l="l"/>
            <a:pathLst>
              <a:path h="5721512" w="5662001">
                <a:moveTo>
                  <a:pt x="0" y="0"/>
                </a:moveTo>
                <a:lnTo>
                  <a:pt x="5662002" y="0"/>
                </a:lnTo>
                <a:lnTo>
                  <a:pt x="5662002"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715390" y="8128033"/>
            <a:ext cx="1566543" cy="1566543"/>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7D8FF"/>
            </a:solidFill>
          </p:spPr>
        </p:sp>
        <p:sp>
          <p:nvSpPr>
            <p:cNvPr name="TextBox 6" id="6"/>
            <p:cNvSpPr txBox="true"/>
            <p:nvPr/>
          </p:nvSpPr>
          <p:spPr>
            <a:xfrm>
              <a:off x="76200" y="38100"/>
              <a:ext cx="660400" cy="69850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7" id="7"/>
          <p:cNvGrpSpPr/>
          <p:nvPr/>
        </p:nvGrpSpPr>
        <p:grpSpPr>
          <a:xfrm rot="0">
            <a:off x="2764456" y="9205812"/>
            <a:ext cx="11234139" cy="52488"/>
            <a:chOff x="0" y="0"/>
            <a:chExt cx="635000" cy="2967"/>
          </a:xfrm>
        </p:grpSpPr>
        <p:sp>
          <p:nvSpPr>
            <p:cNvPr name="Freeform 8" id="8"/>
            <p:cNvSpPr/>
            <p:nvPr/>
          </p:nvSpPr>
          <p:spPr>
            <a:xfrm flipH="false" flipV="false" rot="0">
              <a:off x="0" y="0"/>
              <a:ext cx="635000" cy="2967"/>
            </a:xfrm>
            <a:custGeom>
              <a:avLst/>
              <a:gdLst/>
              <a:ahLst/>
              <a:cxnLst/>
              <a:rect r="r" b="b" t="t" l="l"/>
              <a:pathLst>
                <a:path h="2967" w="635000">
                  <a:moveTo>
                    <a:pt x="0" y="0"/>
                  </a:moveTo>
                  <a:lnTo>
                    <a:pt x="635000" y="0"/>
                  </a:lnTo>
                  <a:lnTo>
                    <a:pt x="635000" y="2967"/>
                  </a:lnTo>
                  <a:lnTo>
                    <a:pt x="0" y="2967"/>
                  </a:lnTo>
                  <a:close/>
                </a:path>
              </a:pathLst>
            </a:custGeom>
            <a:solidFill>
              <a:srgbClr val="81C1F4"/>
            </a:solidFill>
          </p:spPr>
        </p:sp>
        <p:sp>
          <p:nvSpPr>
            <p:cNvPr name="TextBox 9" id="9"/>
            <p:cNvSpPr txBox="true"/>
            <p:nvPr/>
          </p:nvSpPr>
          <p:spPr>
            <a:xfrm>
              <a:off x="0" y="-38100"/>
              <a:ext cx="635000" cy="41067"/>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0">
            <a:off x="2764456" y="4356465"/>
            <a:ext cx="829060" cy="829060"/>
          </a:xfrm>
          <a:custGeom>
            <a:avLst/>
            <a:gdLst/>
            <a:ahLst/>
            <a:cxnLst/>
            <a:rect r="r" b="b" t="t" l="l"/>
            <a:pathLst>
              <a:path h="829060" w="829060">
                <a:moveTo>
                  <a:pt x="0" y="0"/>
                </a:moveTo>
                <a:lnTo>
                  <a:pt x="829060" y="0"/>
                </a:lnTo>
                <a:lnTo>
                  <a:pt x="829060" y="829060"/>
                </a:lnTo>
                <a:lnTo>
                  <a:pt x="0" y="82906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1" id="11"/>
          <p:cNvSpPr txBox="true"/>
          <p:nvPr/>
        </p:nvSpPr>
        <p:spPr>
          <a:xfrm rot="0">
            <a:off x="2764456" y="2359733"/>
            <a:ext cx="9661250" cy="918417"/>
          </a:xfrm>
          <a:prstGeom prst="rect">
            <a:avLst/>
          </a:prstGeom>
        </p:spPr>
        <p:txBody>
          <a:bodyPr anchor="t" rtlCol="false" tIns="0" lIns="0" bIns="0" rIns="0">
            <a:spAutoFit/>
          </a:bodyPr>
          <a:lstStyle/>
          <a:p>
            <a:pPr algn="l" marL="0" indent="0" lvl="0">
              <a:lnSpc>
                <a:spcPts val="6338"/>
              </a:lnSpc>
            </a:pPr>
            <a:r>
              <a:rPr lang="en-US" b="true" sz="6672">
                <a:solidFill>
                  <a:srgbClr val="1C74BB"/>
                </a:solidFill>
                <a:latin typeface="Poppins Bold"/>
                <a:ea typeface="Poppins Bold"/>
                <a:cs typeface="Poppins Bold"/>
                <a:sym typeface="Poppins Bold"/>
              </a:rPr>
              <a:t>TEACHING STRATEGIES</a:t>
            </a:r>
          </a:p>
        </p:txBody>
      </p:sp>
      <p:sp>
        <p:nvSpPr>
          <p:cNvPr name="TextBox 12" id="12"/>
          <p:cNvSpPr txBox="true"/>
          <p:nvPr/>
        </p:nvSpPr>
        <p:spPr>
          <a:xfrm rot="0">
            <a:off x="4082383" y="3995789"/>
            <a:ext cx="11219228" cy="1447479"/>
          </a:xfrm>
          <a:prstGeom prst="rect">
            <a:avLst/>
          </a:prstGeom>
        </p:spPr>
        <p:txBody>
          <a:bodyPr anchor="t" rtlCol="false" tIns="0" lIns="0" bIns="0" rIns="0">
            <a:spAutoFit/>
          </a:bodyPr>
          <a:lstStyle/>
          <a:p>
            <a:pPr algn="just" marL="0" indent="0" lvl="0">
              <a:lnSpc>
                <a:spcPts val="2801"/>
              </a:lnSpc>
            </a:pPr>
            <a:r>
              <a:rPr lang="en-US" sz="2457">
                <a:solidFill>
                  <a:srgbClr val="1C74BB"/>
                </a:solidFill>
                <a:latin typeface="Poppins"/>
                <a:ea typeface="Poppins"/>
                <a:cs typeface="Poppins"/>
                <a:sym typeface="Poppins"/>
              </a:rPr>
              <a:t>Explicitly teach replacement behaviors during calm, low-demand times — not in the middle of a challenging moment. Use role-playing and practice to help your child learn what to do instead. Break skills into small, manageable steps so your child can experience early success.</a:t>
            </a:r>
          </a:p>
        </p:txBody>
      </p:sp>
      <p:sp>
        <p:nvSpPr>
          <p:cNvPr name="TextBox 13" id="13"/>
          <p:cNvSpPr txBox="true"/>
          <p:nvPr/>
        </p:nvSpPr>
        <p:spPr>
          <a:xfrm rot="0">
            <a:off x="1210522" y="8281472"/>
            <a:ext cx="1071411" cy="1024733"/>
          </a:xfrm>
          <a:prstGeom prst="rect">
            <a:avLst/>
          </a:prstGeom>
        </p:spPr>
        <p:txBody>
          <a:bodyPr anchor="t" rtlCol="false" tIns="0" lIns="0" bIns="0" rIns="0">
            <a:spAutoFit/>
          </a:bodyPr>
          <a:lstStyle/>
          <a:p>
            <a:pPr algn="l" marL="0" indent="0" lvl="0">
              <a:lnSpc>
                <a:spcPts val="7003"/>
              </a:lnSpc>
            </a:pPr>
            <a:r>
              <a:rPr lang="en-US" b="true" sz="7372">
                <a:solidFill>
                  <a:srgbClr val="1C74BB"/>
                </a:solidFill>
                <a:latin typeface="Poppins Bold"/>
                <a:ea typeface="Poppins Bold"/>
                <a:cs typeface="Poppins Bold"/>
                <a:sym typeface="Poppins Bold"/>
              </a:rPr>
              <a:t>11</a:t>
            </a:r>
          </a:p>
        </p:txBody>
      </p:sp>
      <p:sp>
        <p:nvSpPr>
          <p:cNvPr name="TextBox 14" id="14"/>
          <p:cNvSpPr txBox="true"/>
          <p:nvPr/>
        </p:nvSpPr>
        <p:spPr>
          <a:xfrm rot="0">
            <a:off x="4082383" y="5904417"/>
            <a:ext cx="11219228" cy="1447479"/>
          </a:xfrm>
          <a:prstGeom prst="rect">
            <a:avLst/>
          </a:prstGeom>
        </p:spPr>
        <p:txBody>
          <a:bodyPr anchor="t" rtlCol="false" tIns="0" lIns="0" bIns="0" rIns="0">
            <a:spAutoFit/>
          </a:bodyPr>
          <a:lstStyle/>
          <a:p>
            <a:pPr algn="just" marL="0" indent="0" lvl="0">
              <a:lnSpc>
                <a:spcPts val="2801"/>
              </a:lnSpc>
            </a:pPr>
            <a:r>
              <a:rPr lang="en-US" sz="2457">
                <a:solidFill>
                  <a:srgbClr val="1C74BB"/>
                </a:solidFill>
                <a:latin typeface="Poppins"/>
                <a:ea typeface="Poppins"/>
                <a:cs typeface="Poppins"/>
                <a:sym typeface="Poppins"/>
              </a:rPr>
              <a:t>Be generous with reinforcement whenever your child attempts the replacement behavior. Praise, tokens, brief breaks, or preferred activities all count. The more rewarding the replacement behavior feels, the more likely your child is to use it — even when things get hard.</a:t>
            </a:r>
          </a:p>
        </p:txBody>
      </p:sp>
      <p:sp>
        <p:nvSpPr>
          <p:cNvPr name="Freeform 15" id="15"/>
          <p:cNvSpPr/>
          <p:nvPr/>
        </p:nvSpPr>
        <p:spPr>
          <a:xfrm flipH="false" flipV="false" rot="0">
            <a:off x="2764456" y="6300274"/>
            <a:ext cx="829060" cy="829060"/>
          </a:xfrm>
          <a:custGeom>
            <a:avLst/>
            <a:gdLst/>
            <a:ahLst/>
            <a:cxnLst/>
            <a:rect r="r" b="b" t="t" l="l"/>
            <a:pathLst>
              <a:path h="829060" w="829060">
                <a:moveTo>
                  <a:pt x="0" y="0"/>
                </a:moveTo>
                <a:lnTo>
                  <a:pt x="829060" y="0"/>
                </a:lnTo>
                <a:lnTo>
                  <a:pt x="829060" y="829060"/>
                </a:lnTo>
                <a:lnTo>
                  <a:pt x="0" y="82906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E8F6FF"/>
        </a:solidFill>
      </p:bgPr>
    </p:bg>
    <p:spTree>
      <p:nvGrpSpPr>
        <p:cNvPr id="1" name=""/>
        <p:cNvGrpSpPr/>
        <p:nvPr/>
      </p:nvGrpSpPr>
      <p:grpSpPr>
        <a:xfrm>
          <a:off x="0" y="0"/>
          <a:ext cx="0" cy="0"/>
          <a:chOff x="0" y="0"/>
          <a:chExt cx="0" cy="0"/>
        </a:xfrm>
      </p:grpSpPr>
      <p:sp>
        <p:nvSpPr>
          <p:cNvPr name="Freeform 2" id="2"/>
          <p:cNvSpPr/>
          <p:nvPr/>
        </p:nvSpPr>
        <p:spPr>
          <a:xfrm flipH="false" flipV="false" rot="-3855666">
            <a:off x="15046734" y="6345056"/>
            <a:ext cx="5662001" cy="5721512"/>
          </a:xfrm>
          <a:custGeom>
            <a:avLst/>
            <a:gdLst/>
            <a:ahLst/>
            <a:cxnLst/>
            <a:rect r="r" b="b" t="t" l="l"/>
            <a:pathLst>
              <a:path h="5721512" w="5662001">
                <a:moveTo>
                  <a:pt x="0" y="0"/>
                </a:moveTo>
                <a:lnTo>
                  <a:pt x="5662001" y="0"/>
                </a:lnTo>
                <a:lnTo>
                  <a:pt x="5662001"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721374">
            <a:off x="-1084773" y="-3327728"/>
            <a:ext cx="5662001" cy="5721512"/>
          </a:xfrm>
          <a:custGeom>
            <a:avLst/>
            <a:gdLst/>
            <a:ahLst/>
            <a:cxnLst/>
            <a:rect r="r" b="b" t="t" l="l"/>
            <a:pathLst>
              <a:path h="5721512" w="5662001">
                <a:moveTo>
                  <a:pt x="0" y="0"/>
                </a:moveTo>
                <a:lnTo>
                  <a:pt x="5662002" y="0"/>
                </a:lnTo>
                <a:lnTo>
                  <a:pt x="5662002"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715390" y="8128033"/>
            <a:ext cx="1566543" cy="1566543"/>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7D8FF"/>
            </a:solidFill>
          </p:spPr>
        </p:sp>
        <p:sp>
          <p:nvSpPr>
            <p:cNvPr name="TextBox 6" id="6"/>
            <p:cNvSpPr txBox="true"/>
            <p:nvPr/>
          </p:nvSpPr>
          <p:spPr>
            <a:xfrm>
              <a:off x="76200" y="38100"/>
              <a:ext cx="660400" cy="69850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7" id="7"/>
          <p:cNvGrpSpPr/>
          <p:nvPr/>
        </p:nvGrpSpPr>
        <p:grpSpPr>
          <a:xfrm rot="0">
            <a:off x="2764456" y="9205812"/>
            <a:ext cx="11234139" cy="52488"/>
            <a:chOff x="0" y="0"/>
            <a:chExt cx="635000" cy="2967"/>
          </a:xfrm>
        </p:grpSpPr>
        <p:sp>
          <p:nvSpPr>
            <p:cNvPr name="Freeform 8" id="8"/>
            <p:cNvSpPr/>
            <p:nvPr/>
          </p:nvSpPr>
          <p:spPr>
            <a:xfrm flipH="false" flipV="false" rot="0">
              <a:off x="0" y="0"/>
              <a:ext cx="635000" cy="2967"/>
            </a:xfrm>
            <a:custGeom>
              <a:avLst/>
              <a:gdLst/>
              <a:ahLst/>
              <a:cxnLst/>
              <a:rect r="r" b="b" t="t" l="l"/>
              <a:pathLst>
                <a:path h="2967" w="635000">
                  <a:moveTo>
                    <a:pt x="0" y="0"/>
                  </a:moveTo>
                  <a:lnTo>
                    <a:pt x="635000" y="0"/>
                  </a:lnTo>
                  <a:lnTo>
                    <a:pt x="635000" y="2967"/>
                  </a:lnTo>
                  <a:lnTo>
                    <a:pt x="0" y="2967"/>
                  </a:lnTo>
                  <a:close/>
                </a:path>
              </a:pathLst>
            </a:custGeom>
            <a:solidFill>
              <a:srgbClr val="81C1F4"/>
            </a:solidFill>
          </p:spPr>
        </p:sp>
        <p:sp>
          <p:nvSpPr>
            <p:cNvPr name="TextBox 9" id="9"/>
            <p:cNvSpPr txBox="true"/>
            <p:nvPr/>
          </p:nvSpPr>
          <p:spPr>
            <a:xfrm>
              <a:off x="0" y="-38100"/>
              <a:ext cx="635000" cy="41067"/>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a:grpSpLocks noChangeAspect="true"/>
          </p:cNvGrpSpPr>
          <p:nvPr/>
        </p:nvGrpSpPr>
        <p:grpSpPr>
          <a:xfrm rot="0">
            <a:off x="2487847" y="3869873"/>
            <a:ext cx="4801502" cy="4801502"/>
            <a:chOff x="0" y="0"/>
            <a:chExt cx="6350000" cy="6350000"/>
          </a:xfrm>
        </p:grpSpPr>
        <p:sp>
          <p:nvSpPr>
            <p:cNvPr name="Freeform 11" id="11"/>
            <p:cNvSpPr/>
            <p:nvPr/>
          </p:nvSpPr>
          <p:spPr>
            <a:xfrm flipH="false" flipV="false" rot="0">
              <a:off x="0" y="0"/>
              <a:ext cx="6350000" cy="6350000"/>
            </a:xfrm>
            <a:custGeom>
              <a:avLst/>
              <a:gdLst/>
              <a:ahLst/>
              <a:cxnLst/>
              <a:rect r="r" b="b" t="t" l="l"/>
              <a:pathLst>
                <a:path h="6350000" w="6350000">
                  <a:moveTo>
                    <a:pt x="0" y="3175000"/>
                  </a:moveTo>
                  <a:cubicBezTo>
                    <a:pt x="0" y="4928870"/>
                    <a:pt x="1421130" y="6350000"/>
                    <a:pt x="3175000" y="6350000"/>
                  </a:cubicBezTo>
                  <a:lnTo>
                    <a:pt x="6350000" y="6350000"/>
                  </a:lnTo>
                  <a:lnTo>
                    <a:pt x="6350000" y="3175000"/>
                  </a:lnTo>
                  <a:cubicBezTo>
                    <a:pt x="6350000" y="1421130"/>
                    <a:pt x="4928870" y="0"/>
                    <a:pt x="3175000" y="0"/>
                  </a:cubicBezTo>
                  <a:cubicBezTo>
                    <a:pt x="1421130" y="0"/>
                    <a:pt x="0" y="1421130"/>
                    <a:pt x="0" y="3175000"/>
                  </a:cubicBezTo>
                  <a:close/>
                </a:path>
              </a:pathLst>
            </a:custGeom>
            <a:solidFill>
              <a:srgbClr val="81C1F4"/>
            </a:solidFill>
          </p:spPr>
        </p:sp>
        <p:sp>
          <p:nvSpPr>
            <p:cNvPr name="Freeform 12" id="12"/>
            <p:cNvSpPr/>
            <p:nvPr/>
          </p:nvSpPr>
          <p:spPr>
            <a:xfrm flipH="false" flipV="false" rot="0">
              <a:off x="391160" y="364490"/>
              <a:ext cx="5619750" cy="5621020"/>
            </a:xfrm>
            <a:custGeom>
              <a:avLst/>
              <a:gdLst/>
              <a:ahLst/>
              <a:cxnLst/>
              <a:rect r="r" b="b" t="t" l="l"/>
              <a:pathLst>
                <a:path h="5621020" w="5619750">
                  <a:moveTo>
                    <a:pt x="2810510" y="0"/>
                  </a:moveTo>
                  <a:cubicBezTo>
                    <a:pt x="4362450" y="0"/>
                    <a:pt x="5619750" y="1258570"/>
                    <a:pt x="5619750" y="2810510"/>
                  </a:cubicBezTo>
                  <a:cubicBezTo>
                    <a:pt x="5619750" y="4362450"/>
                    <a:pt x="4361180" y="5621020"/>
                    <a:pt x="2810510" y="5621020"/>
                  </a:cubicBezTo>
                  <a:cubicBezTo>
                    <a:pt x="1258570" y="5621020"/>
                    <a:pt x="0" y="4362450"/>
                    <a:pt x="0" y="2810510"/>
                  </a:cubicBezTo>
                  <a:cubicBezTo>
                    <a:pt x="1270" y="1258570"/>
                    <a:pt x="1258570" y="0"/>
                    <a:pt x="2810510" y="0"/>
                  </a:cubicBezTo>
                  <a:close/>
                </a:path>
              </a:pathLst>
            </a:custGeom>
            <a:blipFill>
              <a:blip r:embed="rId4"/>
              <a:stretch>
                <a:fillRect l="-11" t="0" r="-11" b="0"/>
              </a:stretch>
            </a:blipFill>
          </p:spPr>
        </p:sp>
      </p:grpSp>
      <p:sp>
        <p:nvSpPr>
          <p:cNvPr name="TextBox 13" id="13"/>
          <p:cNvSpPr txBox="true"/>
          <p:nvPr/>
        </p:nvSpPr>
        <p:spPr>
          <a:xfrm rot="0">
            <a:off x="2764456" y="2378783"/>
            <a:ext cx="13073588" cy="1102367"/>
          </a:xfrm>
          <a:prstGeom prst="rect">
            <a:avLst/>
          </a:prstGeom>
        </p:spPr>
        <p:txBody>
          <a:bodyPr anchor="t" rtlCol="false" tIns="0" lIns="0" bIns="0" rIns="0">
            <a:spAutoFit/>
          </a:bodyPr>
          <a:lstStyle/>
          <a:p>
            <a:pPr algn="l" marL="0" indent="0" lvl="0">
              <a:lnSpc>
                <a:spcPts val="7614"/>
              </a:lnSpc>
            </a:pPr>
            <a:r>
              <a:rPr lang="en-US" b="true" sz="8015">
                <a:solidFill>
                  <a:srgbClr val="1C74BB"/>
                </a:solidFill>
                <a:latin typeface="Poppins Bold"/>
                <a:ea typeface="Poppins Bold"/>
                <a:cs typeface="Poppins Bold"/>
                <a:sym typeface="Poppins Bold"/>
              </a:rPr>
              <a:t>RESPONSE STRATEGIES</a:t>
            </a:r>
          </a:p>
        </p:txBody>
      </p:sp>
      <p:sp>
        <p:nvSpPr>
          <p:cNvPr name="TextBox 14" id="14"/>
          <p:cNvSpPr txBox="true"/>
          <p:nvPr/>
        </p:nvSpPr>
        <p:spPr>
          <a:xfrm rot="0">
            <a:off x="7498899" y="4102925"/>
            <a:ext cx="8383484" cy="1982710"/>
          </a:xfrm>
          <a:prstGeom prst="rect">
            <a:avLst/>
          </a:prstGeom>
        </p:spPr>
        <p:txBody>
          <a:bodyPr anchor="t" rtlCol="false" tIns="0" lIns="0" bIns="0" rIns="0">
            <a:spAutoFit/>
          </a:bodyPr>
          <a:lstStyle/>
          <a:p>
            <a:pPr algn="just" marL="0" indent="0" lvl="0">
              <a:lnSpc>
                <a:spcPts val="3075"/>
              </a:lnSpc>
            </a:pPr>
            <a:r>
              <a:rPr lang="en-US" sz="2698">
                <a:solidFill>
                  <a:srgbClr val="1C74BB"/>
                </a:solidFill>
                <a:latin typeface="Poppins"/>
                <a:ea typeface="Poppins"/>
                <a:cs typeface="Poppins"/>
                <a:sym typeface="Poppins"/>
              </a:rPr>
              <a:t>Prioritize safety first. Stay calm and keep your response brief. Follow the plan consistently (e.g., minimize attention if the behavior is attention-seeking). Prompt or allow your child to use their replacement behavior when possible.</a:t>
            </a:r>
          </a:p>
        </p:txBody>
      </p:sp>
      <p:sp>
        <p:nvSpPr>
          <p:cNvPr name="TextBox 15" id="15"/>
          <p:cNvSpPr txBox="true"/>
          <p:nvPr/>
        </p:nvSpPr>
        <p:spPr>
          <a:xfrm rot="0">
            <a:off x="1210522" y="8300522"/>
            <a:ext cx="1071411" cy="1229974"/>
          </a:xfrm>
          <a:prstGeom prst="rect">
            <a:avLst/>
          </a:prstGeom>
        </p:spPr>
        <p:txBody>
          <a:bodyPr anchor="t" rtlCol="false" tIns="0" lIns="0" bIns="0" rIns="0">
            <a:spAutoFit/>
          </a:bodyPr>
          <a:lstStyle/>
          <a:p>
            <a:pPr algn="l" marL="0" indent="0" lvl="0">
              <a:lnSpc>
                <a:spcPts val="8413"/>
              </a:lnSpc>
            </a:pPr>
            <a:r>
              <a:rPr lang="en-US" b="true" sz="8856">
                <a:solidFill>
                  <a:srgbClr val="1C74BB"/>
                </a:solidFill>
                <a:latin typeface="Poppins Bold"/>
                <a:ea typeface="Poppins Bold"/>
                <a:cs typeface="Poppins Bold"/>
                <a:sym typeface="Poppins Bold"/>
              </a:rPr>
              <a:t>12</a:t>
            </a:r>
          </a:p>
        </p:txBody>
      </p:sp>
      <p:sp>
        <p:nvSpPr>
          <p:cNvPr name="TextBox 16" id="16"/>
          <p:cNvSpPr txBox="true"/>
          <p:nvPr/>
        </p:nvSpPr>
        <p:spPr>
          <a:xfrm rot="0">
            <a:off x="7543237" y="6446075"/>
            <a:ext cx="8383484" cy="1592185"/>
          </a:xfrm>
          <a:prstGeom prst="rect">
            <a:avLst/>
          </a:prstGeom>
        </p:spPr>
        <p:txBody>
          <a:bodyPr anchor="t" rtlCol="false" tIns="0" lIns="0" bIns="0" rIns="0">
            <a:spAutoFit/>
          </a:bodyPr>
          <a:lstStyle/>
          <a:p>
            <a:pPr algn="just" marL="0" indent="0" lvl="0">
              <a:lnSpc>
                <a:spcPts val="3075"/>
              </a:lnSpc>
            </a:pPr>
            <a:r>
              <a:rPr lang="en-US" sz="2698">
                <a:solidFill>
                  <a:srgbClr val="1C74BB"/>
                </a:solidFill>
                <a:latin typeface="Poppins"/>
                <a:ea typeface="Poppins"/>
                <a:cs typeface="Poppins"/>
                <a:sym typeface="Poppins"/>
              </a:rPr>
              <a:t>Once your child is calm, gently return to the task or planned activity. Consistency in how adults respond is key. The plan works best when everyone follows the same steps every time.</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E8F6FF"/>
        </a:solidFill>
      </p:bgPr>
    </p:bg>
    <p:spTree>
      <p:nvGrpSpPr>
        <p:cNvPr id="1" name=""/>
        <p:cNvGrpSpPr/>
        <p:nvPr/>
      </p:nvGrpSpPr>
      <p:grpSpPr>
        <a:xfrm>
          <a:off x="0" y="0"/>
          <a:ext cx="0" cy="0"/>
          <a:chOff x="0" y="0"/>
          <a:chExt cx="0" cy="0"/>
        </a:xfrm>
      </p:grpSpPr>
      <p:sp>
        <p:nvSpPr>
          <p:cNvPr name="Freeform 2" id="2"/>
          <p:cNvSpPr/>
          <p:nvPr/>
        </p:nvSpPr>
        <p:spPr>
          <a:xfrm flipH="false" flipV="false" rot="-3855666">
            <a:off x="15046734" y="6345056"/>
            <a:ext cx="5662001" cy="5721512"/>
          </a:xfrm>
          <a:custGeom>
            <a:avLst/>
            <a:gdLst/>
            <a:ahLst/>
            <a:cxnLst/>
            <a:rect r="r" b="b" t="t" l="l"/>
            <a:pathLst>
              <a:path h="5721512" w="5662001">
                <a:moveTo>
                  <a:pt x="0" y="0"/>
                </a:moveTo>
                <a:lnTo>
                  <a:pt x="5662001" y="0"/>
                </a:lnTo>
                <a:lnTo>
                  <a:pt x="5662001"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721374">
            <a:off x="-1084773" y="-3327728"/>
            <a:ext cx="5662001" cy="5721512"/>
          </a:xfrm>
          <a:custGeom>
            <a:avLst/>
            <a:gdLst/>
            <a:ahLst/>
            <a:cxnLst/>
            <a:rect r="r" b="b" t="t" l="l"/>
            <a:pathLst>
              <a:path h="5721512" w="5662001">
                <a:moveTo>
                  <a:pt x="0" y="0"/>
                </a:moveTo>
                <a:lnTo>
                  <a:pt x="5662002" y="0"/>
                </a:lnTo>
                <a:lnTo>
                  <a:pt x="5662002"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715390" y="8128033"/>
            <a:ext cx="1566543" cy="1566543"/>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7D8FF"/>
            </a:solidFill>
          </p:spPr>
        </p:sp>
        <p:sp>
          <p:nvSpPr>
            <p:cNvPr name="TextBox 6" id="6"/>
            <p:cNvSpPr txBox="true"/>
            <p:nvPr/>
          </p:nvSpPr>
          <p:spPr>
            <a:xfrm>
              <a:off x="76200" y="38100"/>
              <a:ext cx="660400" cy="69850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7" id="7"/>
          <p:cNvGrpSpPr/>
          <p:nvPr/>
        </p:nvGrpSpPr>
        <p:grpSpPr>
          <a:xfrm rot="0">
            <a:off x="2764456" y="9205812"/>
            <a:ext cx="11234139" cy="52488"/>
            <a:chOff x="0" y="0"/>
            <a:chExt cx="635000" cy="2967"/>
          </a:xfrm>
        </p:grpSpPr>
        <p:sp>
          <p:nvSpPr>
            <p:cNvPr name="Freeform 8" id="8"/>
            <p:cNvSpPr/>
            <p:nvPr/>
          </p:nvSpPr>
          <p:spPr>
            <a:xfrm flipH="false" flipV="false" rot="0">
              <a:off x="0" y="0"/>
              <a:ext cx="635000" cy="2967"/>
            </a:xfrm>
            <a:custGeom>
              <a:avLst/>
              <a:gdLst/>
              <a:ahLst/>
              <a:cxnLst/>
              <a:rect r="r" b="b" t="t" l="l"/>
              <a:pathLst>
                <a:path h="2967" w="635000">
                  <a:moveTo>
                    <a:pt x="0" y="0"/>
                  </a:moveTo>
                  <a:lnTo>
                    <a:pt x="635000" y="0"/>
                  </a:lnTo>
                  <a:lnTo>
                    <a:pt x="635000" y="2967"/>
                  </a:lnTo>
                  <a:lnTo>
                    <a:pt x="0" y="2967"/>
                  </a:lnTo>
                  <a:close/>
                </a:path>
              </a:pathLst>
            </a:custGeom>
            <a:solidFill>
              <a:srgbClr val="81C1F4"/>
            </a:solidFill>
          </p:spPr>
        </p:sp>
        <p:sp>
          <p:nvSpPr>
            <p:cNvPr name="TextBox 9" id="9"/>
            <p:cNvSpPr txBox="true"/>
            <p:nvPr/>
          </p:nvSpPr>
          <p:spPr>
            <a:xfrm>
              <a:off x="0" y="-38100"/>
              <a:ext cx="635000" cy="41067"/>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2764456" y="4064413"/>
            <a:ext cx="12595589" cy="2158175"/>
            <a:chOff x="0" y="0"/>
            <a:chExt cx="1162605" cy="199205"/>
          </a:xfrm>
        </p:grpSpPr>
        <p:sp>
          <p:nvSpPr>
            <p:cNvPr name="Freeform 11" id="11"/>
            <p:cNvSpPr/>
            <p:nvPr/>
          </p:nvSpPr>
          <p:spPr>
            <a:xfrm flipH="false" flipV="false" rot="0">
              <a:off x="0" y="0"/>
              <a:ext cx="1162605" cy="199205"/>
            </a:xfrm>
            <a:custGeom>
              <a:avLst/>
              <a:gdLst/>
              <a:ahLst/>
              <a:cxnLst/>
              <a:rect r="r" b="b" t="t" l="l"/>
              <a:pathLst>
                <a:path h="199205" w="1162605">
                  <a:moveTo>
                    <a:pt x="12005" y="0"/>
                  </a:moveTo>
                  <a:lnTo>
                    <a:pt x="1150600" y="0"/>
                  </a:lnTo>
                  <a:cubicBezTo>
                    <a:pt x="1153784" y="0"/>
                    <a:pt x="1156837" y="1265"/>
                    <a:pt x="1159089" y="3516"/>
                  </a:cubicBezTo>
                  <a:cubicBezTo>
                    <a:pt x="1161340" y="5768"/>
                    <a:pt x="1162605" y="8821"/>
                    <a:pt x="1162605" y="12005"/>
                  </a:cubicBezTo>
                  <a:lnTo>
                    <a:pt x="1162605" y="187200"/>
                  </a:lnTo>
                  <a:cubicBezTo>
                    <a:pt x="1162605" y="190384"/>
                    <a:pt x="1161340" y="193437"/>
                    <a:pt x="1159089" y="195689"/>
                  </a:cubicBezTo>
                  <a:cubicBezTo>
                    <a:pt x="1156837" y="197940"/>
                    <a:pt x="1153784" y="199205"/>
                    <a:pt x="1150600" y="199205"/>
                  </a:cubicBezTo>
                  <a:lnTo>
                    <a:pt x="12005" y="199205"/>
                  </a:lnTo>
                  <a:cubicBezTo>
                    <a:pt x="8821" y="199205"/>
                    <a:pt x="5768" y="197940"/>
                    <a:pt x="3516" y="195689"/>
                  </a:cubicBezTo>
                  <a:cubicBezTo>
                    <a:pt x="1265" y="193437"/>
                    <a:pt x="0" y="190384"/>
                    <a:pt x="0" y="187200"/>
                  </a:cubicBezTo>
                  <a:lnTo>
                    <a:pt x="0" y="12005"/>
                  </a:lnTo>
                  <a:cubicBezTo>
                    <a:pt x="0" y="8821"/>
                    <a:pt x="1265" y="5768"/>
                    <a:pt x="3516" y="3516"/>
                  </a:cubicBezTo>
                  <a:cubicBezTo>
                    <a:pt x="5768" y="1265"/>
                    <a:pt x="8821" y="0"/>
                    <a:pt x="12005" y="0"/>
                  </a:cubicBezTo>
                  <a:close/>
                </a:path>
              </a:pathLst>
            </a:custGeom>
            <a:solidFill>
              <a:srgbClr val="D1EDFF"/>
            </a:solidFill>
          </p:spPr>
        </p:sp>
        <p:sp>
          <p:nvSpPr>
            <p:cNvPr name="TextBox 12" id="12"/>
            <p:cNvSpPr txBox="true"/>
            <p:nvPr/>
          </p:nvSpPr>
          <p:spPr>
            <a:xfrm>
              <a:off x="0" y="-38100"/>
              <a:ext cx="1162605" cy="237305"/>
            </a:xfrm>
            <a:prstGeom prst="rect">
              <a:avLst/>
            </a:prstGeom>
          </p:spPr>
          <p:txBody>
            <a:bodyPr anchor="ctr" rtlCol="false" tIns="50800" lIns="50800" bIns="50800" rIns="50800"/>
            <a:lstStyle/>
            <a:p>
              <a:pPr algn="ctr" marL="0" indent="0" lvl="0">
                <a:lnSpc>
                  <a:spcPts val="2659"/>
                </a:lnSpc>
              </a:pPr>
            </a:p>
          </p:txBody>
        </p:sp>
      </p:grpSp>
      <p:grpSp>
        <p:nvGrpSpPr>
          <p:cNvPr name="Group 13" id="13"/>
          <p:cNvGrpSpPr/>
          <p:nvPr/>
        </p:nvGrpSpPr>
        <p:grpSpPr>
          <a:xfrm rot="0">
            <a:off x="2846205" y="6491237"/>
            <a:ext cx="12595589" cy="2158175"/>
            <a:chOff x="0" y="0"/>
            <a:chExt cx="1162605" cy="199205"/>
          </a:xfrm>
        </p:grpSpPr>
        <p:sp>
          <p:nvSpPr>
            <p:cNvPr name="Freeform 14" id="14"/>
            <p:cNvSpPr/>
            <p:nvPr/>
          </p:nvSpPr>
          <p:spPr>
            <a:xfrm flipH="false" flipV="false" rot="0">
              <a:off x="0" y="0"/>
              <a:ext cx="1162605" cy="199205"/>
            </a:xfrm>
            <a:custGeom>
              <a:avLst/>
              <a:gdLst/>
              <a:ahLst/>
              <a:cxnLst/>
              <a:rect r="r" b="b" t="t" l="l"/>
              <a:pathLst>
                <a:path h="199205" w="1162605">
                  <a:moveTo>
                    <a:pt x="12005" y="0"/>
                  </a:moveTo>
                  <a:lnTo>
                    <a:pt x="1150600" y="0"/>
                  </a:lnTo>
                  <a:cubicBezTo>
                    <a:pt x="1153784" y="0"/>
                    <a:pt x="1156837" y="1265"/>
                    <a:pt x="1159089" y="3516"/>
                  </a:cubicBezTo>
                  <a:cubicBezTo>
                    <a:pt x="1161340" y="5768"/>
                    <a:pt x="1162605" y="8821"/>
                    <a:pt x="1162605" y="12005"/>
                  </a:cubicBezTo>
                  <a:lnTo>
                    <a:pt x="1162605" y="187200"/>
                  </a:lnTo>
                  <a:cubicBezTo>
                    <a:pt x="1162605" y="190384"/>
                    <a:pt x="1161340" y="193437"/>
                    <a:pt x="1159089" y="195689"/>
                  </a:cubicBezTo>
                  <a:cubicBezTo>
                    <a:pt x="1156837" y="197940"/>
                    <a:pt x="1153784" y="199205"/>
                    <a:pt x="1150600" y="199205"/>
                  </a:cubicBezTo>
                  <a:lnTo>
                    <a:pt x="12005" y="199205"/>
                  </a:lnTo>
                  <a:cubicBezTo>
                    <a:pt x="8821" y="199205"/>
                    <a:pt x="5768" y="197940"/>
                    <a:pt x="3516" y="195689"/>
                  </a:cubicBezTo>
                  <a:cubicBezTo>
                    <a:pt x="1265" y="193437"/>
                    <a:pt x="0" y="190384"/>
                    <a:pt x="0" y="187200"/>
                  </a:cubicBezTo>
                  <a:lnTo>
                    <a:pt x="0" y="12005"/>
                  </a:lnTo>
                  <a:cubicBezTo>
                    <a:pt x="0" y="8821"/>
                    <a:pt x="1265" y="5768"/>
                    <a:pt x="3516" y="3516"/>
                  </a:cubicBezTo>
                  <a:cubicBezTo>
                    <a:pt x="5768" y="1265"/>
                    <a:pt x="8821" y="0"/>
                    <a:pt x="12005" y="0"/>
                  </a:cubicBezTo>
                  <a:close/>
                </a:path>
              </a:pathLst>
            </a:custGeom>
            <a:solidFill>
              <a:srgbClr val="D1EDFF"/>
            </a:solidFill>
          </p:spPr>
        </p:sp>
        <p:sp>
          <p:nvSpPr>
            <p:cNvPr name="TextBox 15" id="15"/>
            <p:cNvSpPr txBox="true"/>
            <p:nvPr/>
          </p:nvSpPr>
          <p:spPr>
            <a:xfrm>
              <a:off x="0" y="-38100"/>
              <a:ext cx="1162605" cy="237305"/>
            </a:xfrm>
            <a:prstGeom prst="rect">
              <a:avLst/>
            </a:prstGeom>
          </p:spPr>
          <p:txBody>
            <a:bodyPr anchor="ctr" rtlCol="false" tIns="50800" lIns="50800" bIns="50800" rIns="50800"/>
            <a:lstStyle/>
            <a:p>
              <a:pPr algn="ctr" marL="0" indent="0" lvl="0">
                <a:lnSpc>
                  <a:spcPts val="2659"/>
                </a:lnSpc>
              </a:pPr>
            </a:p>
          </p:txBody>
        </p:sp>
      </p:grpSp>
      <p:sp>
        <p:nvSpPr>
          <p:cNvPr name="Freeform 16" id="16"/>
          <p:cNvSpPr/>
          <p:nvPr/>
        </p:nvSpPr>
        <p:spPr>
          <a:xfrm flipH="false" flipV="false" rot="0">
            <a:off x="3249266" y="4654344"/>
            <a:ext cx="952224" cy="978313"/>
          </a:xfrm>
          <a:custGeom>
            <a:avLst/>
            <a:gdLst/>
            <a:ahLst/>
            <a:cxnLst/>
            <a:rect r="r" b="b" t="t" l="l"/>
            <a:pathLst>
              <a:path h="978313" w="952224">
                <a:moveTo>
                  <a:pt x="0" y="0"/>
                </a:moveTo>
                <a:lnTo>
                  <a:pt x="952224" y="0"/>
                </a:lnTo>
                <a:lnTo>
                  <a:pt x="952224" y="978312"/>
                </a:lnTo>
                <a:lnTo>
                  <a:pt x="0" y="97831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7" id="17"/>
          <p:cNvSpPr txBox="true"/>
          <p:nvPr/>
        </p:nvSpPr>
        <p:spPr>
          <a:xfrm rot="0">
            <a:off x="4586284" y="4342638"/>
            <a:ext cx="10400537" cy="1592185"/>
          </a:xfrm>
          <a:prstGeom prst="rect">
            <a:avLst/>
          </a:prstGeom>
        </p:spPr>
        <p:txBody>
          <a:bodyPr anchor="t" rtlCol="false" tIns="0" lIns="0" bIns="0" rIns="0">
            <a:spAutoFit/>
          </a:bodyPr>
          <a:lstStyle/>
          <a:p>
            <a:pPr algn="just" marL="0" indent="0" lvl="0">
              <a:lnSpc>
                <a:spcPts val="3075"/>
              </a:lnSpc>
            </a:pPr>
            <a:r>
              <a:rPr lang="en-US" sz="2698">
                <a:solidFill>
                  <a:srgbClr val="1C74BB"/>
                </a:solidFill>
                <a:latin typeface="Poppins"/>
                <a:ea typeface="Poppins"/>
                <a:cs typeface="Poppins"/>
                <a:sym typeface="Poppins"/>
              </a:rPr>
              <a:t>What is tracked: frequency (how often), duration (how long), intensity, or percentage correct. Data is collected during sessions, routines, or across the full day — by staff, parents, or both.</a:t>
            </a:r>
          </a:p>
        </p:txBody>
      </p:sp>
      <p:sp>
        <p:nvSpPr>
          <p:cNvPr name="TextBox 18" id="18"/>
          <p:cNvSpPr txBox="true"/>
          <p:nvPr/>
        </p:nvSpPr>
        <p:spPr>
          <a:xfrm rot="0">
            <a:off x="2764456" y="2378783"/>
            <a:ext cx="13073588" cy="1058790"/>
          </a:xfrm>
          <a:prstGeom prst="rect">
            <a:avLst/>
          </a:prstGeom>
        </p:spPr>
        <p:txBody>
          <a:bodyPr anchor="t" rtlCol="false" tIns="0" lIns="0" bIns="0" rIns="0">
            <a:spAutoFit/>
          </a:bodyPr>
          <a:lstStyle/>
          <a:p>
            <a:pPr algn="l" marL="0" indent="0" lvl="0">
              <a:lnSpc>
                <a:spcPts val="7353"/>
              </a:lnSpc>
            </a:pPr>
            <a:r>
              <a:rPr lang="en-US" b="true" sz="7740">
                <a:solidFill>
                  <a:srgbClr val="1C74BB"/>
                </a:solidFill>
                <a:latin typeface="Poppins Bold"/>
                <a:ea typeface="Poppins Bold"/>
                <a:cs typeface="Poppins Bold"/>
                <a:sym typeface="Poppins Bold"/>
              </a:rPr>
              <a:t>HOW DATA IS COLLECTED</a:t>
            </a:r>
          </a:p>
        </p:txBody>
      </p:sp>
      <p:sp>
        <p:nvSpPr>
          <p:cNvPr name="TextBox 19" id="19"/>
          <p:cNvSpPr txBox="true"/>
          <p:nvPr/>
        </p:nvSpPr>
        <p:spPr>
          <a:xfrm rot="0">
            <a:off x="1210522" y="8300522"/>
            <a:ext cx="1071411" cy="1181827"/>
          </a:xfrm>
          <a:prstGeom prst="rect">
            <a:avLst/>
          </a:prstGeom>
        </p:spPr>
        <p:txBody>
          <a:bodyPr anchor="t" rtlCol="false" tIns="0" lIns="0" bIns="0" rIns="0">
            <a:spAutoFit/>
          </a:bodyPr>
          <a:lstStyle/>
          <a:p>
            <a:pPr algn="l" marL="0" indent="0" lvl="0">
              <a:lnSpc>
                <a:spcPts val="8125"/>
              </a:lnSpc>
            </a:pPr>
            <a:r>
              <a:rPr lang="en-US" b="true" sz="8552">
                <a:solidFill>
                  <a:srgbClr val="1C74BB"/>
                </a:solidFill>
                <a:latin typeface="Poppins Bold"/>
                <a:ea typeface="Poppins Bold"/>
                <a:cs typeface="Poppins Bold"/>
                <a:sym typeface="Poppins Bold"/>
              </a:rPr>
              <a:t>13</a:t>
            </a:r>
          </a:p>
        </p:txBody>
      </p:sp>
      <p:sp>
        <p:nvSpPr>
          <p:cNvPr name="TextBox 20" id="20"/>
          <p:cNvSpPr txBox="true"/>
          <p:nvPr/>
        </p:nvSpPr>
        <p:spPr>
          <a:xfrm rot="0">
            <a:off x="4668033" y="6769462"/>
            <a:ext cx="10400537" cy="1592185"/>
          </a:xfrm>
          <a:prstGeom prst="rect">
            <a:avLst/>
          </a:prstGeom>
        </p:spPr>
        <p:txBody>
          <a:bodyPr anchor="t" rtlCol="false" tIns="0" lIns="0" bIns="0" rIns="0">
            <a:spAutoFit/>
          </a:bodyPr>
          <a:lstStyle/>
          <a:p>
            <a:pPr algn="just" marL="0" indent="0" lvl="0">
              <a:lnSpc>
                <a:spcPts val="3075"/>
              </a:lnSpc>
            </a:pPr>
            <a:r>
              <a:rPr lang="en-US" sz="2698">
                <a:solidFill>
                  <a:srgbClr val="1C74BB"/>
                </a:solidFill>
                <a:latin typeface="Poppins"/>
                <a:ea typeface="Poppins"/>
                <a:cs typeface="Poppins"/>
                <a:sym typeface="Poppins"/>
              </a:rPr>
              <a:t>Focus on trends, not single days. One tough day doesn't mean the plan isn't working. Look for patterns over days and weeks to see real progress and decide if adjustments are needed.</a:t>
            </a:r>
          </a:p>
        </p:txBody>
      </p:sp>
      <p:sp>
        <p:nvSpPr>
          <p:cNvPr name="Freeform 21" id="21"/>
          <p:cNvSpPr/>
          <p:nvPr/>
        </p:nvSpPr>
        <p:spPr>
          <a:xfrm flipH="false" flipV="false" rot="0">
            <a:off x="3249266" y="7081168"/>
            <a:ext cx="952224" cy="978313"/>
          </a:xfrm>
          <a:custGeom>
            <a:avLst/>
            <a:gdLst/>
            <a:ahLst/>
            <a:cxnLst/>
            <a:rect r="r" b="b" t="t" l="l"/>
            <a:pathLst>
              <a:path h="978313" w="952224">
                <a:moveTo>
                  <a:pt x="0" y="0"/>
                </a:moveTo>
                <a:lnTo>
                  <a:pt x="952224" y="0"/>
                </a:lnTo>
                <a:lnTo>
                  <a:pt x="952224" y="978313"/>
                </a:lnTo>
                <a:lnTo>
                  <a:pt x="0" y="97831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E8F6FF"/>
        </a:solidFill>
      </p:bgPr>
    </p:bg>
    <p:spTree>
      <p:nvGrpSpPr>
        <p:cNvPr id="1" name=""/>
        <p:cNvGrpSpPr/>
        <p:nvPr/>
      </p:nvGrpSpPr>
      <p:grpSpPr>
        <a:xfrm>
          <a:off x="0" y="0"/>
          <a:ext cx="0" cy="0"/>
          <a:chOff x="0" y="0"/>
          <a:chExt cx="0" cy="0"/>
        </a:xfrm>
      </p:grpSpPr>
      <p:sp>
        <p:nvSpPr>
          <p:cNvPr name="Freeform 2" id="2"/>
          <p:cNvSpPr/>
          <p:nvPr/>
        </p:nvSpPr>
        <p:spPr>
          <a:xfrm flipH="false" flipV="false" rot="-3855666">
            <a:off x="15046734" y="6345056"/>
            <a:ext cx="5662001" cy="5721512"/>
          </a:xfrm>
          <a:custGeom>
            <a:avLst/>
            <a:gdLst/>
            <a:ahLst/>
            <a:cxnLst/>
            <a:rect r="r" b="b" t="t" l="l"/>
            <a:pathLst>
              <a:path h="5721512" w="5662001">
                <a:moveTo>
                  <a:pt x="0" y="0"/>
                </a:moveTo>
                <a:lnTo>
                  <a:pt x="5662001" y="0"/>
                </a:lnTo>
                <a:lnTo>
                  <a:pt x="5662001"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721374">
            <a:off x="-1084773" y="-3327728"/>
            <a:ext cx="5662001" cy="5721512"/>
          </a:xfrm>
          <a:custGeom>
            <a:avLst/>
            <a:gdLst/>
            <a:ahLst/>
            <a:cxnLst/>
            <a:rect r="r" b="b" t="t" l="l"/>
            <a:pathLst>
              <a:path h="5721512" w="5662001">
                <a:moveTo>
                  <a:pt x="0" y="0"/>
                </a:moveTo>
                <a:lnTo>
                  <a:pt x="5662002" y="0"/>
                </a:lnTo>
                <a:lnTo>
                  <a:pt x="5662002"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715390" y="8128033"/>
            <a:ext cx="1566543" cy="1566543"/>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7D8FF"/>
            </a:solidFill>
          </p:spPr>
        </p:sp>
        <p:sp>
          <p:nvSpPr>
            <p:cNvPr name="TextBox 6" id="6"/>
            <p:cNvSpPr txBox="true"/>
            <p:nvPr/>
          </p:nvSpPr>
          <p:spPr>
            <a:xfrm>
              <a:off x="76200" y="38100"/>
              <a:ext cx="660400" cy="69850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7" id="7"/>
          <p:cNvGrpSpPr/>
          <p:nvPr/>
        </p:nvGrpSpPr>
        <p:grpSpPr>
          <a:xfrm rot="0">
            <a:off x="2764456" y="9205812"/>
            <a:ext cx="11234139" cy="52488"/>
            <a:chOff x="0" y="0"/>
            <a:chExt cx="635000" cy="2967"/>
          </a:xfrm>
        </p:grpSpPr>
        <p:sp>
          <p:nvSpPr>
            <p:cNvPr name="Freeform 8" id="8"/>
            <p:cNvSpPr/>
            <p:nvPr/>
          </p:nvSpPr>
          <p:spPr>
            <a:xfrm flipH="false" flipV="false" rot="0">
              <a:off x="0" y="0"/>
              <a:ext cx="635000" cy="2967"/>
            </a:xfrm>
            <a:custGeom>
              <a:avLst/>
              <a:gdLst/>
              <a:ahLst/>
              <a:cxnLst/>
              <a:rect r="r" b="b" t="t" l="l"/>
              <a:pathLst>
                <a:path h="2967" w="635000">
                  <a:moveTo>
                    <a:pt x="0" y="0"/>
                  </a:moveTo>
                  <a:lnTo>
                    <a:pt x="635000" y="0"/>
                  </a:lnTo>
                  <a:lnTo>
                    <a:pt x="635000" y="2967"/>
                  </a:lnTo>
                  <a:lnTo>
                    <a:pt x="0" y="2967"/>
                  </a:lnTo>
                  <a:close/>
                </a:path>
              </a:pathLst>
            </a:custGeom>
            <a:solidFill>
              <a:srgbClr val="81C1F4"/>
            </a:solidFill>
          </p:spPr>
        </p:sp>
        <p:sp>
          <p:nvSpPr>
            <p:cNvPr name="TextBox 9" id="9"/>
            <p:cNvSpPr txBox="true"/>
            <p:nvPr/>
          </p:nvSpPr>
          <p:spPr>
            <a:xfrm>
              <a:off x="0" y="-38100"/>
              <a:ext cx="635000" cy="41067"/>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0">
            <a:off x="2764456" y="4356465"/>
            <a:ext cx="829060" cy="829060"/>
          </a:xfrm>
          <a:custGeom>
            <a:avLst/>
            <a:gdLst/>
            <a:ahLst/>
            <a:cxnLst/>
            <a:rect r="r" b="b" t="t" l="l"/>
            <a:pathLst>
              <a:path h="829060" w="829060">
                <a:moveTo>
                  <a:pt x="0" y="0"/>
                </a:moveTo>
                <a:lnTo>
                  <a:pt x="829060" y="0"/>
                </a:lnTo>
                <a:lnTo>
                  <a:pt x="829060" y="829060"/>
                </a:lnTo>
                <a:lnTo>
                  <a:pt x="0" y="82906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1" id="11"/>
          <p:cNvSpPr txBox="true"/>
          <p:nvPr/>
        </p:nvSpPr>
        <p:spPr>
          <a:xfrm rot="0">
            <a:off x="2764456" y="2350208"/>
            <a:ext cx="9661250" cy="857840"/>
          </a:xfrm>
          <a:prstGeom prst="rect">
            <a:avLst/>
          </a:prstGeom>
        </p:spPr>
        <p:txBody>
          <a:bodyPr anchor="t" rtlCol="false" tIns="0" lIns="0" bIns="0" rIns="0">
            <a:spAutoFit/>
          </a:bodyPr>
          <a:lstStyle/>
          <a:p>
            <a:pPr algn="l" marL="0" indent="0" lvl="0">
              <a:lnSpc>
                <a:spcPts val="5910"/>
              </a:lnSpc>
            </a:pPr>
            <a:r>
              <a:rPr lang="en-US" b="true" sz="6221">
                <a:solidFill>
                  <a:srgbClr val="1C74BB"/>
                </a:solidFill>
                <a:latin typeface="Poppins Bold"/>
                <a:ea typeface="Poppins Bold"/>
                <a:cs typeface="Poppins Bold"/>
                <a:sym typeface="Poppins Bold"/>
              </a:rPr>
              <a:t>GRAPH TYPES YOU'LL SEE</a:t>
            </a:r>
          </a:p>
        </p:txBody>
      </p:sp>
      <p:sp>
        <p:nvSpPr>
          <p:cNvPr name="TextBox 12" id="12"/>
          <p:cNvSpPr txBox="true"/>
          <p:nvPr/>
        </p:nvSpPr>
        <p:spPr>
          <a:xfrm rot="0">
            <a:off x="4082383" y="4005314"/>
            <a:ext cx="11219228" cy="1592185"/>
          </a:xfrm>
          <a:prstGeom prst="rect">
            <a:avLst/>
          </a:prstGeom>
        </p:spPr>
        <p:txBody>
          <a:bodyPr anchor="t" rtlCol="false" tIns="0" lIns="0" bIns="0" rIns="0">
            <a:spAutoFit/>
          </a:bodyPr>
          <a:lstStyle/>
          <a:p>
            <a:pPr algn="just" marL="0" indent="0" lvl="0">
              <a:lnSpc>
                <a:spcPts val="3075"/>
              </a:lnSpc>
            </a:pPr>
            <a:r>
              <a:rPr lang="en-US" sz="2698">
                <a:solidFill>
                  <a:srgbClr val="1C74BB"/>
                </a:solidFill>
                <a:latin typeface="Poppins"/>
                <a:ea typeface="Poppins"/>
                <a:cs typeface="Poppins"/>
                <a:sym typeface="Poppins"/>
              </a:rPr>
              <a:t>Line graphs show trends over time — each point represents a measurement (e.g., number of tantrums per day), and connected points reveal whether behavior is improving, worsening, or staying the same.</a:t>
            </a:r>
          </a:p>
        </p:txBody>
      </p:sp>
      <p:sp>
        <p:nvSpPr>
          <p:cNvPr name="TextBox 13" id="13"/>
          <p:cNvSpPr txBox="true"/>
          <p:nvPr/>
        </p:nvSpPr>
        <p:spPr>
          <a:xfrm rot="0">
            <a:off x="1210522" y="8290997"/>
            <a:ext cx="1071411" cy="937754"/>
          </a:xfrm>
          <a:prstGeom prst="rect">
            <a:avLst/>
          </a:prstGeom>
        </p:spPr>
        <p:txBody>
          <a:bodyPr anchor="t" rtlCol="false" tIns="0" lIns="0" bIns="0" rIns="0">
            <a:spAutoFit/>
          </a:bodyPr>
          <a:lstStyle/>
          <a:p>
            <a:pPr algn="l" marL="0" indent="0" lvl="0">
              <a:lnSpc>
                <a:spcPts val="6530"/>
              </a:lnSpc>
            </a:pPr>
            <a:r>
              <a:rPr lang="en-US" b="true" sz="6873">
                <a:solidFill>
                  <a:srgbClr val="1C74BB"/>
                </a:solidFill>
                <a:latin typeface="Poppins Bold"/>
                <a:ea typeface="Poppins Bold"/>
                <a:cs typeface="Poppins Bold"/>
                <a:sym typeface="Poppins Bold"/>
              </a:rPr>
              <a:t>14</a:t>
            </a:r>
          </a:p>
        </p:txBody>
      </p:sp>
      <p:sp>
        <p:nvSpPr>
          <p:cNvPr name="TextBox 14" id="14"/>
          <p:cNvSpPr txBox="true"/>
          <p:nvPr/>
        </p:nvSpPr>
        <p:spPr>
          <a:xfrm rot="0">
            <a:off x="4082383" y="5913942"/>
            <a:ext cx="11219228" cy="1592185"/>
          </a:xfrm>
          <a:prstGeom prst="rect">
            <a:avLst/>
          </a:prstGeom>
        </p:spPr>
        <p:txBody>
          <a:bodyPr anchor="t" rtlCol="false" tIns="0" lIns="0" bIns="0" rIns="0">
            <a:spAutoFit/>
          </a:bodyPr>
          <a:lstStyle/>
          <a:p>
            <a:pPr algn="just" marL="0" indent="0" lvl="0">
              <a:lnSpc>
                <a:spcPts val="3075"/>
              </a:lnSpc>
            </a:pPr>
            <a:r>
              <a:rPr lang="en-US" sz="2698">
                <a:solidFill>
                  <a:srgbClr val="1C74BB"/>
                </a:solidFill>
                <a:latin typeface="Poppins"/>
                <a:ea typeface="Poppins"/>
                <a:cs typeface="Poppins"/>
                <a:sym typeface="Poppins"/>
              </a:rPr>
              <a:t>Bar and column graphs compare amounts across categories or time periods (e.g., Morning, Afternoon, Evening). Taller bars or longer bars mean more of the behavior was measured in that period.</a:t>
            </a:r>
          </a:p>
        </p:txBody>
      </p:sp>
      <p:sp>
        <p:nvSpPr>
          <p:cNvPr name="Freeform 15" id="15"/>
          <p:cNvSpPr/>
          <p:nvPr/>
        </p:nvSpPr>
        <p:spPr>
          <a:xfrm flipH="false" flipV="false" rot="0">
            <a:off x="2764456" y="6300274"/>
            <a:ext cx="829060" cy="829060"/>
          </a:xfrm>
          <a:custGeom>
            <a:avLst/>
            <a:gdLst/>
            <a:ahLst/>
            <a:cxnLst/>
            <a:rect r="r" b="b" t="t" l="l"/>
            <a:pathLst>
              <a:path h="829060" w="829060">
                <a:moveTo>
                  <a:pt x="0" y="0"/>
                </a:moveTo>
                <a:lnTo>
                  <a:pt x="829060" y="0"/>
                </a:lnTo>
                <a:lnTo>
                  <a:pt x="829060" y="829060"/>
                </a:lnTo>
                <a:lnTo>
                  <a:pt x="0" y="82906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E8F6FF"/>
        </a:solidFill>
      </p:bgPr>
    </p:bg>
    <p:spTree>
      <p:nvGrpSpPr>
        <p:cNvPr id="1" name=""/>
        <p:cNvGrpSpPr/>
        <p:nvPr/>
      </p:nvGrpSpPr>
      <p:grpSpPr>
        <a:xfrm>
          <a:off x="0" y="0"/>
          <a:ext cx="0" cy="0"/>
          <a:chOff x="0" y="0"/>
          <a:chExt cx="0" cy="0"/>
        </a:xfrm>
      </p:grpSpPr>
      <p:sp>
        <p:nvSpPr>
          <p:cNvPr name="Freeform 2" id="2"/>
          <p:cNvSpPr/>
          <p:nvPr/>
        </p:nvSpPr>
        <p:spPr>
          <a:xfrm flipH="false" flipV="false" rot="-3855666">
            <a:off x="15046734" y="6345056"/>
            <a:ext cx="5662001" cy="5721512"/>
          </a:xfrm>
          <a:custGeom>
            <a:avLst/>
            <a:gdLst/>
            <a:ahLst/>
            <a:cxnLst/>
            <a:rect r="r" b="b" t="t" l="l"/>
            <a:pathLst>
              <a:path h="5721512" w="5662001">
                <a:moveTo>
                  <a:pt x="0" y="0"/>
                </a:moveTo>
                <a:lnTo>
                  <a:pt x="5662001" y="0"/>
                </a:lnTo>
                <a:lnTo>
                  <a:pt x="5662001"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721374">
            <a:off x="-1084773" y="-3327728"/>
            <a:ext cx="5662001" cy="5721512"/>
          </a:xfrm>
          <a:custGeom>
            <a:avLst/>
            <a:gdLst/>
            <a:ahLst/>
            <a:cxnLst/>
            <a:rect r="r" b="b" t="t" l="l"/>
            <a:pathLst>
              <a:path h="5721512" w="5662001">
                <a:moveTo>
                  <a:pt x="0" y="0"/>
                </a:moveTo>
                <a:lnTo>
                  <a:pt x="5662002" y="0"/>
                </a:lnTo>
                <a:lnTo>
                  <a:pt x="5662002"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715390" y="8128033"/>
            <a:ext cx="1566543" cy="1566543"/>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7D8FF"/>
            </a:solidFill>
          </p:spPr>
        </p:sp>
        <p:sp>
          <p:nvSpPr>
            <p:cNvPr name="TextBox 6" id="6"/>
            <p:cNvSpPr txBox="true"/>
            <p:nvPr/>
          </p:nvSpPr>
          <p:spPr>
            <a:xfrm>
              <a:off x="76200" y="38100"/>
              <a:ext cx="660400" cy="69850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7" id="7"/>
          <p:cNvGrpSpPr/>
          <p:nvPr/>
        </p:nvGrpSpPr>
        <p:grpSpPr>
          <a:xfrm rot="0">
            <a:off x="2764456" y="9205812"/>
            <a:ext cx="11234139" cy="52488"/>
            <a:chOff x="0" y="0"/>
            <a:chExt cx="635000" cy="2967"/>
          </a:xfrm>
        </p:grpSpPr>
        <p:sp>
          <p:nvSpPr>
            <p:cNvPr name="Freeform 8" id="8"/>
            <p:cNvSpPr/>
            <p:nvPr/>
          </p:nvSpPr>
          <p:spPr>
            <a:xfrm flipH="false" flipV="false" rot="0">
              <a:off x="0" y="0"/>
              <a:ext cx="635000" cy="2967"/>
            </a:xfrm>
            <a:custGeom>
              <a:avLst/>
              <a:gdLst/>
              <a:ahLst/>
              <a:cxnLst/>
              <a:rect r="r" b="b" t="t" l="l"/>
              <a:pathLst>
                <a:path h="2967" w="635000">
                  <a:moveTo>
                    <a:pt x="0" y="0"/>
                  </a:moveTo>
                  <a:lnTo>
                    <a:pt x="635000" y="0"/>
                  </a:lnTo>
                  <a:lnTo>
                    <a:pt x="635000" y="2967"/>
                  </a:lnTo>
                  <a:lnTo>
                    <a:pt x="0" y="2967"/>
                  </a:lnTo>
                  <a:close/>
                </a:path>
              </a:pathLst>
            </a:custGeom>
            <a:solidFill>
              <a:srgbClr val="81C1F4"/>
            </a:solidFill>
          </p:spPr>
        </p:sp>
        <p:sp>
          <p:nvSpPr>
            <p:cNvPr name="TextBox 9" id="9"/>
            <p:cNvSpPr txBox="true"/>
            <p:nvPr/>
          </p:nvSpPr>
          <p:spPr>
            <a:xfrm>
              <a:off x="0" y="-38100"/>
              <a:ext cx="635000" cy="41067"/>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a:grpSpLocks noChangeAspect="true"/>
          </p:cNvGrpSpPr>
          <p:nvPr/>
        </p:nvGrpSpPr>
        <p:grpSpPr>
          <a:xfrm rot="0">
            <a:off x="2487847" y="3869873"/>
            <a:ext cx="4801502" cy="4801502"/>
            <a:chOff x="0" y="0"/>
            <a:chExt cx="6350000" cy="6350000"/>
          </a:xfrm>
        </p:grpSpPr>
        <p:sp>
          <p:nvSpPr>
            <p:cNvPr name="Freeform 11" id="11"/>
            <p:cNvSpPr/>
            <p:nvPr/>
          </p:nvSpPr>
          <p:spPr>
            <a:xfrm flipH="false" flipV="false" rot="0">
              <a:off x="0" y="0"/>
              <a:ext cx="6350000" cy="6350000"/>
            </a:xfrm>
            <a:custGeom>
              <a:avLst/>
              <a:gdLst/>
              <a:ahLst/>
              <a:cxnLst/>
              <a:rect r="r" b="b" t="t" l="l"/>
              <a:pathLst>
                <a:path h="6350000" w="6350000">
                  <a:moveTo>
                    <a:pt x="0" y="3175000"/>
                  </a:moveTo>
                  <a:cubicBezTo>
                    <a:pt x="0" y="4928870"/>
                    <a:pt x="1421130" y="6350000"/>
                    <a:pt x="3175000" y="6350000"/>
                  </a:cubicBezTo>
                  <a:lnTo>
                    <a:pt x="6350000" y="6350000"/>
                  </a:lnTo>
                  <a:lnTo>
                    <a:pt x="6350000" y="3175000"/>
                  </a:lnTo>
                  <a:cubicBezTo>
                    <a:pt x="6350000" y="1421130"/>
                    <a:pt x="4928870" y="0"/>
                    <a:pt x="3175000" y="0"/>
                  </a:cubicBezTo>
                  <a:cubicBezTo>
                    <a:pt x="1421130" y="0"/>
                    <a:pt x="0" y="1421130"/>
                    <a:pt x="0" y="3175000"/>
                  </a:cubicBezTo>
                  <a:close/>
                </a:path>
              </a:pathLst>
            </a:custGeom>
            <a:solidFill>
              <a:srgbClr val="81C1F4"/>
            </a:solidFill>
          </p:spPr>
        </p:sp>
        <p:sp>
          <p:nvSpPr>
            <p:cNvPr name="Freeform 12" id="12"/>
            <p:cNvSpPr/>
            <p:nvPr/>
          </p:nvSpPr>
          <p:spPr>
            <a:xfrm flipH="false" flipV="false" rot="0">
              <a:off x="391160" y="364490"/>
              <a:ext cx="5619750" cy="5621020"/>
            </a:xfrm>
            <a:custGeom>
              <a:avLst/>
              <a:gdLst/>
              <a:ahLst/>
              <a:cxnLst/>
              <a:rect r="r" b="b" t="t" l="l"/>
              <a:pathLst>
                <a:path h="5621020" w="5619750">
                  <a:moveTo>
                    <a:pt x="2810510" y="0"/>
                  </a:moveTo>
                  <a:cubicBezTo>
                    <a:pt x="4362450" y="0"/>
                    <a:pt x="5619750" y="1258570"/>
                    <a:pt x="5619750" y="2810510"/>
                  </a:cubicBezTo>
                  <a:cubicBezTo>
                    <a:pt x="5619750" y="4362450"/>
                    <a:pt x="4361180" y="5621020"/>
                    <a:pt x="2810510" y="5621020"/>
                  </a:cubicBezTo>
                  <a:cubicBezTo>
                    <a:pt x="1258570" y="5621020"/>
                    <a:pt x="0" y="4362450"/>
                    <a:pt x="0" y="2810510"/>
                  </a:cubicBezTo>
                  <a:cubicBezTo>
                    <a:pt x="1270" y="1258570"/>
                    <a:pt x="1258570" y="0"/>
                    <a:pt x="2810510" y="0"/>
                  </a:cubicBezTo>
                  <a:close/>
                </a:path>
              </a:pathLst>
            </a:custGeom>
            <a:blipFill>
              <a:blip r:embed="rId4"/>
              <a:stretch>
                <a:fillRect l="-11" t="0" r="-11" b="0"/>
              </a:stretch>
            </a:blipFill>
          </p:spPr>
        </p:sp>
      </p:grpSp>
      <p:sp>
        <p:nvSpPr>
          <p:cNvPr name="TextBox 13" id="13"/>
          <p:cNvSpPr txBox="true"/>
          <p:nvPr/>
        </p:nvSpPr>
        <p:spPr>
          <a:xfrm rot="0">
            <a:off x="2764456" y="2359733"/>
            <a:ext cx="13073588" cy="1025002"/>
          </a:xfrm>
          <a:prstGeom prst="rect">
            <a:avLst/>
          </a:prstGeom>
        </p:spPr>
        <p:txBody>
          <a:bodyPr anchor="t" rtlCol="false" tIns="0" lIns="0" bIns="0" rIns="0">
            <a:spAutoFit/>
          </a:bodyPr>
          <a:lstStyle/>
          <a:p>
            <a:pPr algn="l" marL="0" indent="0" lvl="0">
              <a:lnSpc>
                <a:spcPts val="7024"/>
              </a:lnSpc>
            </a:pPr>
            <a:r>
              <a:rPr lang="en-US" b="true" sz="7394">
                <a:solidFill>
                  <a:srgbClr val="1C74BB"/>
                </a:solidFill>
                <a:latin typeface="Poppins Bold"/>
                <a:ea typeface="Poppins Bold"/>
                <a:cs typeface="Poppins Bold"/>
                <a:sym typeface="Poppins Bold"/>
              </a:rPr>
              <a:t>READING A LINE GRAPH</a:t>
            </a:r>
          </a:p>
        </p:txBody>
      </p:sp>
      <p:sp>
        <p:nvSpPr>
          <p:cNvPr name="TextBox 14" id="14"/>
          <p:cNvSpPr txBox="true"/>
          <p:nvPr/>
        </p:nvSpPr>
        <p:spPr>
          <a:xfrm rot="0">
            <a:off x="7498899" y="4102925"/>
            <a:ext cx="8383484" cy="1592199"/>
          </a:xfrm>
          <a:prstGeom prst="rect">
            <a:avLst/>
          </a:prstGeom>
        </p:spPr>
        <p:txBody>
          <a:bodyPr anchor="t" rtlCol="false" tIns="0" lIns="0" bIns="0" rIns="0">
            <a:spAutoFit/>
          </a:bodyPr>
          <a:lstStyle/>
          <a:p>
            <a:pPr algn="just" marL="0" indent="0" lvl="0">
              <a:lnSpc>
                <a:spcPts val="3077"/>
              </a:lnSpc>
            </a:pPr>
            <a:r>
              <a:rPr lang="en-US" sz="2700">
                <a:solidFill>
                  <a:srgbClr val="1C74BB"/>
                </a:solidFill>
                <a:latin typeface="Poppins"/>
                <a:ea typeface="Poppins"/>
                <a:cs typeface="Poppins"/>
                <a:sym typeface="Poppins"/>
              </a:rPr>
              <a:t>Title: tells you what is being measured (e.g., "Daily Number of Tantrums")</a:t>
            </a:r>
          </a:p>
          <a:p>
            <a:pPr algn="just" marL="0" indent="0" lvl="0">
              <a:lnSpc>
                <a:spcPts val="3077"/>
              </a:lnSpc>
            </a:pPr>
            <a:r>
              <a:rPr lang="en-US" sz="2700">
                <a:solidFill>
                  <a:srgbClr val="1C74BB"/>
                </a:solidFill>
                <a:latin typeface="Poppins"/>
                <a:ea typeface="Poppins"/>
                <a:cs typeface="Poppins"/>
                <a:sym typeface="Poppins"/>
              </a:rPr>
              <a:t>X-axis: shows time — days, weeks, or sessions across the bottom</a:t>
            </a:r>
          </a:p>
        </p:txBody>
      </p:sp>
      <p:sp>
        <p:nvSpPr>
          <p:cNvPr name="TextBox 15" id="15"/>
          <p:cNvSpPr txBox="true"/>
          <p:nvPr/>
        </p:nvSpPr>
        <p:spPr>
          <a:xfrm rot="0">
            <a:off x="1210522" y="8300522"/>
            <a:ext cx="1071411" cy="1123447"/>
          </a:xfrm>
          <a:prstGeom prst="rect">
            <a:avLst/>
          </a:prstGeom>
        </p:spPr>
        <p:txBody>
          <a:bodyPr anchor="t" rtlCol="false" tIns="0" lIns="0" bIns="0" rIns="0">
            <a:spAutoFit/>
          </a:bodyPr>
          <a:lstStyle/>
          <a:p>
            <a:pPr algn="l" marL="0" indent="0" lvl="0">
              <a:lnSpc>
                <a:spcPts val="7761"/>
              </a:lnSpc>
            </a:pPr>
            <a:r>
              <a:rPr lang="en-US" b="true" sz="8169">
                <a:solidFill>
                  <a:srgbClr val="1C74BB"/>
                </a:solidFill>
                <a:latin typeface="Poppins Bold"/>
                <a:ea typeface="Poppins Bold"/>
                <a:cs typeface="Poppins Bold"/>
                <a:sym typeface="Poppins Bold"/>
              </a:rPr>
              <a:t>15</a:t>
            </a:r>
          </a:p>
        </p:txBody>
      </p:sp>
      <p:sp>
        <p:nvSpPr>
          <p:cNvPr name="TextBox 16" id="16"/>
          <p:cNvSpPr txBox="true"/>
          <p:nvPr/>
        </p:nvSpPr>
        <p:spPr>
          <a:xfrm rot="0">
            <a:off x="7543237" y="6446075"/>
            <a:ext cx="8383484" cy="1201674"/>
          </a:xfrm>
          <a:prstGeom prst="rect">
            <a:avLst/>
          </a:prstGeom>
        </p:spPr>
        <p:txBody>
          <a:bodyPr anchor="t" rtlCol="false" tIns="0" lIns="0" bIns="0" rIns="0">
            <a:spAutoFit/>
          </a:bodyPr>
          <a:lstStyle/>
          <a:p>
            <a:pPr algn="just" marL="0" indent="0" lvl="0">
              <a:lnSpc>
                <a:spcPts val="3077"/>
              </a:lnSpc>
            </a:pPr>
            <a:r>
              <a:rPr lang="en-US" sz="2700">
                <a:solidFill>
                  <a:srgbClr val="1C74BB"/>
                </a:solidFill>
                <a:latin typeface="Poppins"/>
                <a:ea typeface="Poppins"/>
                <a:cs typeface="Poppins"/>
                <a:sym typeface="Poppins"/>
              </a:rPr>
              <a:t>Y-axis: shows the count or amount up the side</a:t>
            </a:r>
          </a:p>
          <a:p>
            <a:pPr algn="just" marL="0" indent="0" lvl="0">
              <a:lnSpc>
                <a:spcPts val="3077"/>
              </a:lnSpc>
            </a:pPr>
            <a:r>
              <a:rPr lang="en-US" sz="2700">
                <a:solidFill>
                  <a:srgbClr val="1C74BB"/>
                </a:solidFill>
                <a:latin typeface="Poppins"/>
                <a:ea typeface="Poppins"/>
                <a:cs typeface="Poppins"/>
                <a:sym typeface="Poppins"/>
              </a:rPr>
              <a:t>Points are connected left to right to reveal the pattern over time</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E8F6FF"/>
        </a:solidFill>
      </p:bgPr>
    </p:bg>
    <p:spTree>
      <p:nvGrpSpPr>
        <p:cNvPr id="1" name=""/>
        <p:cNvGrpSpPr/>
        <p:nvPr/>
      </p:nvGrpSpPr>
      <p:grpSpPr>
        <a:xfrm>
          <a:off x="0" y="0"/>
          <a:ext cx="0" cy="0"/>
          <a:chOff x="0" y="0"/>
          <a:chExt cx="0" cy="0"/>
        </a:xfrm>
      </p:grpSpPr>
      <p:sp>
        <p:nvSpPr>
          <p:cNvPr name="TextBox 2" id="2"/>
          <p:cNvSpPr txBox="true"/>
          <p:nvPr/>
        </p:nvSpPr>
        <p:spPr>
          <a:xfrm rot="0">
            <a:off x="2764456" y="2369258"/>
            <a:ext cx="13073588" cy="855601"/>
          </a:xfrm>
          <a:prstGeom prst="rect">
            <a:avLst/>
          </a:prstGeom>
        </p:spPr>
        <p:txBody>
          <a:bodyPr anchor="t" rtlCol="false" tIns="0" lIns="0" bIns="0" rIns="0">
            <a:spAutoFit/>
          </a:bodyPr>
          <a:lstStyle/>
          <a:p>
            <a:pPr algn="l" marL="0" indent="0" lvl="0">
              <a:lnSpc>
                <a:spcPts val="5996"/>
              </a:lnSpc>
            </a:pPr>
            <a:r>
              <a:rPr lang="en-US" b="true" sz="6311">
                <a:solidFill>
                  <a:srgbClr val="1C74BB"/>
                </a:solidFill>
                <a:latin typeface="Poppins Bold"/>
                <a:ea typeface="Poppins Bold"/>
                <a:cs typeface="Poppins Bold"/>
                <a:sym typeface="Poppins Bold"/>
              </a:rPr>
              <a:t>LINE GRAPH: WHAT TO LOOK FOR</a:t>
            </a:r>
          </a:p>
        </p:txBody>
      </p:sp>
      <p:sp>
        <p:nvSpPr>
          <p:cNvPr name="Freeform 3" id="3"/>
          <p:cNvSpPr/>
          <p:nvPr/>
        </p:nvSpPr>
        <p:spPr>
          <a:xfrm flipH="false" flipV="false" rot="-3855666">
            <a:off x="15046734" y="6345056"/>
            <a:ext cx="5662001" cy="5721512"/>
          </a:xfrm>
          <a:custGeom>
            <a:avLst/>
            <a:gdLst/>
            <a:ahLst/>
            <a:cxnLst/>
            <a:rect r="r" b="b" t="t" l="l"/>
            <a:pathLst>
              <a:path h="5721512" w="5662001">
                <a:moveTo>
                  <a:pt x="0" y="0"/>
                </a:moveTo>
                <a:lnTo>
                  <a:pt x="5662001" y="0"/>
                </a:lnTo>
                <a:lnTo>
                  <a:pt x="5662001"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721374">
            <a:off x="-1084773" y="-3327728"/>
            <a:ext cx="5662001" cy="5721512"/>
          </a:xfrm>
          <a:custGeom>
            <a:avLst/>
            <a:gdLst/>
            <a:ahLst/>
            <a:cxnLst/>
            <a:rect r="r" b="b" t="t" l="l"/>
            <a:pathLst>
              <a:path h="5721512" w="5662001">
                <a:moveTo>
                  <a:pt x="0" y="0"/>
                </a:moveTo>
                <a:lnTo>
                  <a:pt x="5662002" y="0"/>
                </a:lnTo>
                <a:lnTo>
                  <a:pt x="5662002"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5" id="5"/>
          <p:cNvGrpSpPr/>
          <p:nvPr/>
        </p:nvGrpSpPr>
        <p:grpSpPr>
          <a:xfrm rot="0">
            <a:off x="715390" y="8128033"/>
            <a:ext cx="1566543" cy="1566543"/>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7D8FF"/>
            </a:solidFill>
          </p:spPr>
        </p:sp>
        <p:sp>
          <p:nvSpPr>
            <p:cNvPr name="TextBox 7" id="7"/>
            <p:cNvSpPr txBox="true"/>
            <p:nvPr/>
          </p:nvSpPr>
          <p:spPr>
            <a:xfrm>
              <a:off x="76200" y="38100"/>
              <a:ext cx="660400" cy="69850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8" id="8"/>
          <p:cNvGrpSpPr/>
          <p:nvPr/>
        </p:nvGrpSpPr>
        <p:grpSpPr>
          <a:xfrm rot="0">
            <a:off x="2764456" y="9205812"/>
            <a:ext cx="11234139" cy="52488"/>
            <a:chOff x="0" y="0"/>
            <a:chExt cx="635000" cy="2967"/>
          </a:xfrm>
        </p:grpSpPr>
        <p:sp>
          <p:nvSpPr>
            <p:cNvPr name="Freeform 9" id="9"/>
            <p:cNvSpPr/>
            <p:nvPr/>
          </p:nvSpPr>
          <p:spPr>
            <a:xfrm flipH="false" flipV="false" rot="0">
              <a:off x="0" y="0"/>
              <a:ext cx="635000" cy="2967"/>
            </a:xfrm>
            <a:custGeom>
              <a:avLst/>
              <a:gdLst/>
              <a:ahLst/>
              <a:cxnLst/>
              <a:rect r="r" b="b" t="t" l="l"/>
              <a:pathLst>
                <a:path h="2967" w="635000">
                  <a:moveTo>
                    <a:pt x="0" y="0"/>
                  </a:moveTo>
                  <a:lnTo>
                    <a:pt x="635000" y="0"/>
                  </a:lnTo>
                  <a:lnTo>
                    <a:pt x="635000" y="2967"/>
                  </a:lnTo>
                  <a:lnTo>
                    <a:pt x="0" y="2967"/>
                  </a:lnTo>
                  <a:close/>
                </a:path>
              </a:pathLst>
            </a:custGeom>
            <a:solidFill>
              <a:srgbClr val="81C1F4"/>
            </a:solidFill>
          </p:spPr>
        </p:sp>
        <p:sp>
          <p:nvSpPr>
            <p:cNvPr name="TextBox 10" id="10"/>
            <p:cNvSpPr txBox="true"/>
            <p:nvPr/>
          </p:nvSpPr>
          <p:spPr>
            <a:xfrm>
              <a:off x="0" y="-38100"/>
              <a:ext cx="635000" cy="41067"/>
            </a:xfrm>
            <a:prstGeom prst="rect">
              <a:avLst/>
            </a:prstGeom>
          </p:spPr>
          <p:txBody>
            <a:bodyPr anchor="ctr" rtlCol="false" tIns="50800" lIns="50800" bIns="50800" rIns="50800"/>
            <a:lstStyle/>
            <a:p>
              <a:pPr algn="ctr" marL="0" indent="0" lvl="0">
                <a:lnSpc>
                  <a:spcPts val="2659"/>
                </a:lnSpc>
              </a:pPr>
            </a:p>
          </p:txBody>
        </p:sp>
      </p:grpSp>
      <p:sp>
        <p:nvSpPr>
          <p:cNvPr name="TextBox 11" id="11"/>
          <p:cNvSpPr txBox="true"/>
          <p:nvPr/>
        </p:nvSpPr>
        <p:spPr>
          <a:xfrm rot="0">
            <a:off x="3990765" y="3941826"/>
            <a:ext cx="12222365" cy="811135"/>
          </a:xfrm>
          <a:prstGeom prst="rect">
            <a:avLst/>
          </a:prstGeom>
        </p:spPr>
        <p:txBody>
          <a:bodyPr anchor="t" rtlCol="false" tIns="0" lIns="0" bIns="0" rIns="0">
            <a:spAutoFit/>
          </a:bodyPr>
          <a:lstStyle/>
          <a:p>
            <a:pPr algn="just" marL="0" indent="0" lvl="0">
              <a:lnSpc>
                <a:spcPts val="3075"/>
              </a:lnSpc>
            </a:pPr>
            <a:r>
              <a:rPr lang="en-US" sz="2698">
                <a:solidFill>
                  <a:srgbClr val="1C74BB"/>
                </a:solidFill>
                <a:latin typeface="Poppins"/>
                <a:ea typeface="Poppins"/>
                <a:cs typeface="Poppins"/>
                <a:sym typeface="Poppins"/>
              </a:rPr>
              <a:t>Trend direction: Is the line going down (improving), up (increasing), or staying flat? A downward trend for problem behavior is a good sign!</a:t>
            </a:r>
          </a:p>
        </p:txBody>
      </p:sp>
      <p:sp>
        <p:nvSpPr>
          <p:cNvPr name="TextBox 12" id="12"/>
          <p:cNvSpPr txBox="true"/>
          <p:nvPr/>
        </p:nvSpPr>
        <p:spPr>
          <a:xfrm rot="0">
            <a:off x="1210522" y="8290997"/>
            <a:ext cx="1071411" cy="956327"/>
          </a:xfrm>
          <a:prstGeom prst="rect">
            <a:avLst/>
          </a:prstGeom>
        </p:spPr>
        <p:txBody>
          <a:bodyPr anchor="t" rtlCol="false" tIns="0" lIns="0" bIns="0" rIns="0">
            <a:spAutoFit/>
          </a:bodyPr>
          <a:lstStyle/>
          <a:p>
            <a:pPr algn="l" marL="0" indent="0" lvl="0">
              <a:lnSpc>
                <a:spcPts val="6624"/>
              </a:lnSpc>
            </a:pPr>
            <a:r>
              <a:rPr lang="en-US" b="true" sz="6973">
                <a:solidFill>
                  <a:srgbClr val="1C74BB"/>
                </a:solidFill>
                <a:latin typeface="Poppins Bold"/>
                <a:ea typeface="Poppins Bold"/>
                <a:cs typeface="Poppins Bold"/>
                <a:sym typeface="Poppins Bold"/>
              </a:rPr>
              <a:t>16</a:t>
            </a:r>
          </a:p>
        </p:txBody>
      </p:sp>
      <p:sp>
        <p:nvSpPr>
          <p:cNvPr name="TextBox 13" id="13"/>
          <p:cNvSpPr txBox="true"/>
          <p:nvPr/>
        </p:nvSpPr>
        <p:spPr>
          <a:xfrm rot="0">
            <a:off x="3990765" y="5505450"/>
            <a:ext cx="12222365" cy="1201660"/>
          </a:xfrm>
          <a:prstGeom prst="rect">
            <a:avLst/>
          </a:prstGeom>
        </p:spPr>
        <p:txBody>
          <a:bodyPr anchor="t" rtlCol="false" tIns="0" lIns="0" bIns="0" rIns="0">
            <a:spAutoFit/>
          </a:bodyPr>
          <a:lstStyle/>
          <a:p>
            <a:pPr algn="just" marL="0" indent="0" lvl="0">
              <a:lnSpc>
                <a:spcPts val="3075"/>
              </a:lnSpc>
            </a:pPr>
            <a:r>
              <a:rPr lang="en-US" sz="2698">
                <a:solidFill>
                  <a:srgbClr val="1C74BB"/>
                </a:solidFill>
                <a:latin typeface="Poppins"/>
                <a:ea typeface="Poppins"/>
                <a:cs typeface="Poppins"/>
                <a:sym typeface="Poppins"/>
              </a:rPr>
              <a:t>Variability: Are the data points close together (consistent) or spread out (variable)? High variability may mean something in the environment is changing.</a:t>
            </a:r>
          </a:p>
        </p:txBody>
      </p:sp>
      <p:sp>
        <p:nvSpPr>
          <p:cNvPr name="TextBox 14" id="14"/>
          <p:cNvSpPr txBox="true"/>
          <p:nvPr/>
        </p:nvSpPr>
        <p:spPr>
          <a:xfrm rot="0">
            <a:off x="3990765" y="7069074"/>
            <a:ext cx="12222365" cy="1201660"/>
          </a:xfrm>
          <a:prstGeom prst="rect">
            <a:avLst/>
          </a:prstGeom>
        </p:spPr>
        <p:txBody>
          <a:bodyPr anchor="t" rtlCol="false" tIns="0" lIns="0" bIns="0" rIns="0">
            <a:spAutoFit/>
          </a:bodyPr>
          <a:lstStyle/>
          <a:p>
            <a:pPr algn="just" marL="0" indent="0" lvl="0">
              <a:lnSpc>
                <a:spcPts val="3075"/>
              </a:lnSpc>
            </a:pPr>
            <a:r>
              <a:rPr lang="en-US" sz="2698">
                <a:solidFill>
                  <a:srgbClr val="1C74BB"/>
                </a:solidFill>
                <a:latin typeface="Poppins"/>
                <a:ea typeface="Poppins"/>
                <a:cs typeface="Poppins"/>
                <a:sym typeface="Poppins"/>
              </a:rPr>
              <a:t>Level shifts and phase markers: Look for vertical lines or labels on the graph — these mark when the plan changed. Did the pattern shift after that point?</a:t>
            </a:r>
          </a:p>
        </p:txBody>
      </p:sp>
      <p:sp>
        <p:nvSpPr>
          <p:cNvPr name="TextBox 15" id="15"/>
          <p:cNvSpPr txBox="true"/>
          <p:nvPr/>
        </p:nvSpPr>
        <p:spPr>
          <a:xfrm rot="0">
            <a:off x="2764456" y="4162899"/>
            <a:ext cx="851913" cy="589209"/>
          </a:xfrm>
          <a:prstGeom prst="rect">
            <a:avLst/>
          </a:prstGeom>
        </p:spPr>
        <p:txBody>
          <a:bodyPr anchor="t" rtlCol="false" tIns="0" lIns="0" bIns="0" rIns="0">
            <a:spAutoFit/>
          </a:bodyPr>
          <a:lstStyle/>
          <a:p>
            <a:pPr algn="l" marL="0" indent="0" lvl="0">
              <a:lnSpc>
                <a:spcPts val="4035"/>
              </a:lnSpc>
            </a:pPr>
            <a:r>
              <a:rPr lang="en-US" b="true" sz="4247">
                <a:solidFill>
                  <a:srgbClr val="1C74BB"/>
                </a:solidFill>
                <a:latin typeface="Poppins Bold"/>
                <a:ea typeface="Poppins Bold"/>
                <a:cs typeface="Poppins Bold"/>
                <a:sym typeface="Poppins Bold"/>
              </a:rPr>
              <a:t>1.</a:t>
            </a:r>
          </a:p>
        </p:txBody>
      </p:sp>
      <p:sp>
        <p:nvSpPr>
          <p:cNvPr name="TextBox 16" id="16"/>
          <p:cNvSpPr txBox="true"/>
          <p:nvPr/>
        </p:nvSpPr>
        <p:spPr>
          <a:xfrm rot="0">
            <a:off x="2764456" y="5726523"/>
            <a:ext cx="851913" cy="589209"/>
          </a:xfrm>
          <a:prstGeom prst="rect">
            <a:avLst/>
          </a:prstGeom>
        </p:spPr>
        <p:txBody>
          <a:bodyPr anchor="t" rtlCol="false" tIns="0" lIns="0" bIns="0" rIns="0">
            <a:spAutoFit/>
          </a:bodyPr>
          <a:lstStyle/>
          <a:p>
            <a:pPr algn="l" marL="0" indent="0" lvl="0">
              <a:lnSpc>
                <a:spcPts val="4035"/>
              </a:lnSpc>
            </a:pPr>
            <a:r>
              <a:rPr lang="en-US" b="true" sz="4247">
                <a:solidFill>
                  <a:srgbClr val="1C74BB"/>
                </a:solidFill>
                <a:latin typeface="Poppins Bold"/>
                <a:ea typeface="Poppins Bold"/>
                <a:cs typeface="Poppins Bold"/>
                <a:sym typeface="Poppins Bold"/>
              </a:rPr>
              <a:t>2.</a:t>
            </a:r>
          </a:p>
        </p:txBody>
      </p:sp>
      <p:sp>
        <p:nvSpPr>
          <p:cNvPr name="TextBox 17" id="17"/>
          <p:cNvSpPr txBox="true"/>
          <p:nvPr/>
        </p:nvSpPr>
        <p:spPr>
          <a:xfrm rot="0">
            <a:off x="2764456" y="7290147"/>
            <a:ext cx="1580066" cy="589209"/>
          </a:xfrm>
          <a:prstGeom prst="rect">
            <a:avLst/>
          </a:prstGeom>
        </p:spPr>
        <p:txBody>
          <a:bodyPr anchor="t" rtlCol="false" tIns="0" lIns="0" bIns="0" rIns="0">
            <a:spAutoFit/>
          </a:bodyPr>
          <a:lstStyle/>
          <a:p>
            <a:pPr algn="l" marL="0" indent="0" lvl="0">
              <a:lnSpc>
                <a:spcPts val="4035"/>
              </a:lnSpc>
            </a:pPr>
            <a:r>
              <a:rPr lang="en-US" b="true" sz="4247">
                <a:solidFill>
                  <a:srgbClr val="1C74BB"/>
                </a:solidFill>
                <a:latin typeface="Poppins Bold"/>
                <a:ea typeface="Poppins Bold"/>
                <a:cs typeface="Poppins Bold"/>
                <a:sym typeface="Poppins Bold"/>
              </a:rPr>
              <a:t>3.</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E8F6FF"/>
        </a:solidFill>
      </p:bgPr>
    </p:bg>
    <p:spTree>
      <p:nvGrpSpPr>
        <p:cNvPr id="1" name=""/>
        <p:cNvGrpSpPr/>
        <p:nvPr/>
      </p:nvGrpSpPr>
      <p:grpSpPr>
        <a:xfrm>
          <a:off x="0" y="0"/>
          <a:ext cx="0" cy="0"/>
          <a:chOff x="0" y="0"/>
          <a:chExt cx="0" cy="0"/>
        </a:xfrm>
      </p:grpSpPr>
      <p:sp>
        <p:nvSpPr>
          <p:cNvPr name="Freeform 2" id="2"/>
          <p:cNvSpPr/>
          <p:nvPr/>
        </p:nvSpPr>
        <p:spPr>
          <a:xfrm flipH="false" flipV="false" rot="-3855666">
            <a:off x="15046734" y="6345056"/>
            <a:ext cx="5662001" cy="5721512"/>
          </a:xfrm>
          <a:custGeom>
            <a:avLst/>
            <a:gdLst/>
            <a:ahLst/>
            <a:cxnLst/>
            <a:rect r="r" b="b" t="t" l="l"/>
            <a:pathLst>
              <a:path h="5721512" w="5662001">
                <a:moveTo>
                  <a:pt x="0" y="0"/>
                </a:moveTo>
                <a:lnTo>
                  <a:pt x="5662001" y="0"/>
                </a:lnTo>
                <a:lnTo>
                  <a:pt x="5662001"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721374">
            <a:off x="-1084773" y="-3327728"/>
            <a:ext cx="5662001" cy="5721512"/>
          </a:xfrm>
          <a:custGeom>
            <a:avLst/>
            <a:gdLst/>
            <a:ahLst/>
            <a:cxnLst/>
            <a:rect r="r" b="b" t="t" l="l"/>
            <a:pathLst>
              <a:path h="5721512" w="5662001">
                <a:moveTo>
                  <a:pt x="0" y="0"/>
                </a:moveTo>
                <a:lnTo>
                  <a:pt x="5662002" y="0"/>
                </a:lnTo>
                <a:lnTo>
                  <a:pt x="5662002"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715390" y="8128033"/>
            <a:ext cx="1566543" cy="1566543"/>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7D8FF"/>
            </a:solidFill>
          </p:spPr>
        </p:sp>
        <p:sp>
          <p:nvSpPr>
            <p:cNvPr name="TextBox 6" id="6"/>
            <p:cNvSpPr txBox="true"/>
            <p:nvPr/>
          </p:nvSpPr>
          <p:spPr>
            <a:xfrm>
              <a:off x="76200" y="38100"/>
              <a:ext cx="660400" cy="69850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7" id="7"/>
          <p:cNvGrpSpPr/>
          <p:nvPr/>
        </p:nvGrpSpPr>
        <p:grpSpPr>
          <a:xfrm rot="0">
            <a:off x="2764456" y="9205812"/>
            <a:ext cx="11234139" cy="52488"/>
            <a:chOff x="0" y="0"/>
            <a:chExt cx="635000" cy="2967"/>
          </a:xfrm>
        </p:grpSpPr>
        <p:sp>
          <p:nvSpPr>
            <p:cNvPr name="Freeform 8" id="8"/>
            <p:cNvSpPr/>
            <p:nvPr/>
          </p:nvSpPr>
          <p:spPr>
            <a:xfrm flipH="false" flipV="false" rot="0">
              <a:off x="0" y="0"/>
              <a:ext cx="635000" cy="2967"/>
            </a:xfrm>
            <a:custGeom>
              <a:avLst/>
              <a:gdLst/>
              <a:ahLst/>
              <a:cxnLst/>
              <a:rect r="r" b="b" t="t" l="l"/>
              <a:pathLst>
                <a:path h="2967" w="635000">
                  <a:moveTo>
                    <a:pt x="0" y="0"/>
                  </a:moveTo>
                  <a:lnTo>
                    <a:pt x="635000" y="0"/>
                  </a:lnTo>
                  <a:lnTo>
                    <a:pt x="635000" y="2967"/>
                  </a:lnTo>
                  <a:lnTo>
                    <a:pt x="0" y="2967"/>
                  </a:lnTo>
                  <a:close/>
                </a:path>
              </a:pathLst>
            </a:custGeom>
            <a:solidFill>
              <a:srgbClr val="81C1F4"/>
            </a:solidFill>
          </p:spPr>
        </p:sp>
        <p:sp>
          <p:nvSpPr>
            <p:cNvPr name="TextBox 9" id="9"/>
            <p:cNvSpPr txBox="true"/>
            <p:nvPr/>
          </p:nvSpPr>
          <p:spPr>
            <a:xfrm>
              <a:off x="0" y="-38100"/>
              <a:ext cx="635000" cy="41067"/>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0">
            <a:off x="2764456" y="4089937"/>
            <a:ext cx="8561341" cy="5821712"/>
          </a:xfrm>
          <a:custGeom>
            <a:avLst/>
            <a:gdLst/>
            <a:ahLst/>
            <a:cxnLst/>
            <a:rect r="r" b="b" t="t" l="l"/>
            <a:pathLst>
              <a:path h="5821712" w="8561341">
                <a:moveTo>
                  <a:pt x="0" y="0"/>
                </a:moveTo>
                <a:lnTo>
                  <a:pt x="8561341" y="0"/>
                </a:lnTo>
                <a:lnTo>
                  <a:pt x="8561341" y="5821711"/>
                </a:lnTo>
                <a:lnTo>
                  <a:pt x="0" y="58217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1" id="11"/>
          <p:cNvGrpSpPr>
            <a:grpSpLocks noChangeAspect="true"/>
          </p:cNvGrpSpPr>
          <p:nvPr/>
        </p:nvGrpSpPr>
        <p:grpSpPr>
          <a:xfrm rot="0">
            <a:off x="11681987" y="4278090"/>
            <a:ext cx="4633215" cy="4633215"/>
            <a:chOff x="0" y="0"/>
            <a:chExt cx="6350000" cy="6350000"/>
          </a:xfrm>
        </p:grpSpPr>
        <p:sp>
          <p:nvSpPr>
            <p:cNvPr name="Freeform 12" id="12"/>
            <p:cNvSpPr/>
            <p:nvPr/>
          </p:nvSpPr>
          <p:spPr>
            <a:xfrm flipH="false" flipV="false" rot="0">
              <a:off x="0" y="0"/>
              <a:ext cx="6350000" cy="6350000"/>
            </a:xfrm>
            <a:custGeom>
              <a:avLst/>
              <a:gdLst/>
              <a:ahLst/>
              <a:cxnLst/>
              <a:rect r="r" b="b" t="t" l="l"/>
              <a:pathLst>
                <a:path h="6350000" w="6350000">
                  <a:moveTo>
                    <a:pt x="3175000" y="0"/>
                  </a:moveTo>
                  <a:cubicBezTo>
                    <a:pt x="1421130" y="0"/>
                    <a:pt x="0" y="1421130"/>
                    <a:pt x="0" y="3175000"/>
                  </a:cubicBezTo>
                  <a:lnTo>
                    <a:pt x="0" y="6350000"/>
                  </a:lnTo>
                  <a:lnTo>
                    <a:pt x="3175000" y="6350000"/>
                  </a:lnTo>
                  <a:cubicBezTo>
                    <a:pt x="4928870" y="6350000"/>
                    <a:pt x="6350000" y="4928870"/>
                    <a:pt x="6350000" y="3175000"/>
                  </a:cubicBezTo>
                  <a:cubicBezTo>
                    <a:pt x="6350000" y="1421130"/>
                    <a:pt x="4928870" y="0"/>
                    <a:pt x="3175000" y="0"/>
                  </a:cubicBezTo>
                  <a:close/>
                </a:path>
              </a:pathLst>
            </a:custGeom>
            <a:solidFill>
              <a:srgbClr val="81C1F4"/>
            </a:solidFill>
          </p:spPr>
        </p:sp>
        <p:sp>
          <p:nvSpPr>
            <p:cNvPr name="Freeform 13" id="13"/>
            <p:cNvSpPr/>
            <p:nvPr/>
          </p:nvSpPr>
          <p:spPr>
            <a:xfrm flipH="false" flipV="false" rot="0">
              <a:off x="353169" y="392402"/>
              <a:ext cx="5643663" cy="5618536"/>
            </a:xfrm>
            <a:custGeom>
              <a:avLst/>
              <a:gdLst/>
              <a:ahLst/>
              <a:cxnLst/>
              <a:rect r="r" b="b" t="t" l="l"/>
              <a:pathLst>
                <a:path h="5618536" w="5643663">
                  <a:moveTo>
                    <a:pt x="2821831" y="28"/>
                  </a:moveTo>
                  <a:cubicBezTo>
                    <a:pt x="1815193" y="-4474"/>
                    <a:pt x="883090" y="529978"/>
                    <a:pt x="378467" y="1401009"/>
                  </a:cubicBezTo>
                  <a:cubicBezTo>
                    <a:pt x="-126156" y="2272040"/>
                    <a:pt x="-126156" y="3346496"/>
                    <a:pt x="378467" y="4217527"/>
                  </a:cubicBezTo>
                  <a:cubicBezTo>
                    <a:pt x="883090" y="5088558"/>
                    <a:pt x="1815193" y="5623010"/>
                    <a:pt x="2821831" y="5618508"/>
                  </a:cubicBezTo>
                  <a:cubicBezTo>
                    <a:pt x="3828469" y="5623010"/>
                    <a:pt x="4760572" y="5088558"/>
                    <a:pt x="5265195" y="4217527"/>
                  </a:cubicBezTo>
                  <a:cubicBezTo>
                    <a:pt x="5769818" y="3346496"/>
                    <a:pt x="5769818" y="2272040"/>
                    <a:pt x="5265195" y="1401009"/>
                  </a:cubicBezTo>
                  <a:cubicBezTo>
                    <a:pt x="4760572" y="529977"/>
                    <a:pt x="3828469" y="-4474"/>
                    <a:pt x="2821831" y="28"/>
                  </a:cubicBezTo>
                  <a:close/>
                </a:path>
              </a:pathLst>
            </a:custGeom>
            <a:blipFill>
              <a:blip r:embed="rId6"/>
              <a:stretch>
                <a:fillRect l="-27" t="0" r="-27" b="0"/>
              </a:stretch>
            </a:blipFill>
          </p:spPr>
        </p:sp>
      </p:grpSp>
      <p:sp>
        <p:nvSpPr>
          <p:cNvPr name="TextBox 14" id="14"/>
          <p:cNvSpPr txBox="true"/>
          <p:nvPr/>
        </p:nvSpPr>
        <p:spPr>
          <a:xfrm rot="0">
            <a:off x="4710555" y="5031923"/>
            <a:ext cx="6113039" cy="3456931"/>
          </a:xfrm>
          <a:prstGeom prst="rect">
            <a:avLst/>
          </a:prstGeom>
        </p:spPr>
        <p:txBody>
          <a:bodyPr anchor="t" rtlCol="false" tIns="0" lIns="0" bIns="0" rIns="0">
            <a:spAutoFit/>
          </a:bodyPr>
          <a:lstStyle/>
          <a:p>
            <a:pPr algn="just" marL="0" indent="0" lvl="0">
              <a:lnSpc>
                <a:spcPts val="2753"/>
              </a:lnSpc>
            </a:pPr>
            <a:r>
              <a:rPr lang="en-US" sz="2415">
                <a:solidFill>
                  <a:srgbClr val="1C74BB"/>
                </a:solidFill>
                <a:latin typeface="Poppins"/>
                <a:ea typeface="Poppins"/>
                <a:cs typeface="Poppins"/>
                <a:sym typeface="Poppins"/>
              </a:rPr>
              <a:t>Weeks 1–2 (Baseline): 6–8 tantrums per day.</a:t>
            </a:r>
          </a:p>
          <a:p>
            <a:pPr algn="just" marL="0" indent="0" lvl="0">
              <a:lnSpc>
                <a:spcPts val="2753"/>
              </a:lnSpc>
            </a:pPr>
            <a:r>
              <a:rPr lang="en-US" sz="2415">
                <a:solidFill>
                  <a:srgbClr val="1C74BB"/>
                </a:solidFill>
                <a:latin typeface="Poppins"/>
                <a:ea typeface="Poppins"/>
                <a:cs typeface="Poppins"/>
                <a:sym typeface="Poppins"/>
              </a:rPr>
              <a:t>Week 3 (Intervention starts): drops to 3–4 per day.</a:t>
            </a:r>
          </a:p>
          <a:p>
            <a:pPr algn="just" marL="0" indent="0" lvl="0">
              <a:lnSpc>
                <a:spcPts val="2753"/>
              </a:lnSpc>
            </a:pPr>
            <a:r>
              <a:rPr lang="en-US" sz="2415">
                <a:solidFill>
                  <a:srgbClr val="1C74BB"/>
                </a:solidFill>
                <a:latin typeface="Poppins"/>
                <a:ea typeface="Poppins"/>
                <a:cs typeface="Poppins"/>
                <a:sym typeface="Poppins"/>
              </a:rPr>
              <a:t>Weeks 4–5: stable at about 2 per day — with one spike after a schedule change.</a:t>
            </a:r>
          </a:p>
          <a:p>
            <a:pPr algn="just" marL="0" indent="0" lvl="0">
              <a:lnSpc>
                <a:spcPts val="2753"/>
              </a:lnSpc>
            </a:pPr>
            <a:r>
              <a:rPr lang="en-US" sz="2415">
                <a:solidFill>
                  <a:srgbClr val="1C74BB"/>
                </a:solidFill>
                <a:latin typeface="Poppins"/>
                <a:ea typeface="Poppins"/>
                <a:cs typeface="Poppins"/>
                <a:sym typeface="Poppins"/>
              </a:rPr>
              <a:t>Takeaway: The overall trend is improving. Day-to-day ups and downs are normal — focus on the pattern, not each single day.</a:t>
            </a:r>
          </a:p>
        </p:txBody>
      </p:sp>
      <p:sp>
        <p:nvSpPr>
          <p:cNvPr name="TextBox 15" id="15"/>
          <p:cNvSpPr txBox="true"/>
          <p:nvPr/>
        </p:nvSpPr>
        <p:spPr>
          <a:xfrm rot="0">
            <a:off x="2764456" y="2331158"/>
            <a:ext cx="13073588" cy="753497"/>
          </a:xfrm>
          <a:prstGeom prst="rect">
            <a:avLst/>
          </a:prstGeom>
        </p:spPr>
        <p:txBody>
          <a:bodyPr anchor="t" rtlCol="false" tIns="0" lIns="0" bIns="0" rIns="0">
            <a:spAutoFit/>
          </a:bodyPr>
          <a:lstStyle/>
          <a:p>
            <a:pPr algn="l" marL="0" indent="0" lvl="0">
              <a:lnSpc>
                <a:spcPts val="5138"/>
              </a:lnSpc>
            </a:pPr>
            <a:r>
              <a:rPr lang="en-US" b="true" sz="5409">
                <a:solidFill>
                  <a:srgbClr val="1C74BB"/>
                </a:solidFill>
                <a:latin typeface="Poppins Bold"/>
                <a:ea typeface="Poppins Bold"/>
                <a:cs typeface="Poppins Bold"/>
                <a:sym typeface="Poppins Bold"/>
              </a:rPr>
              <a:t>LINE GRAPH EXAMPLE: WALKTHROUGH</a:t>
            </a:r>
          </a:p>
        </p:txBody>
      </p:sp>
      <p:sp>
        <p:nvSpPr>
          <p:cNvPr name="TextBox 16" id="16"/>
          <p:cNvSpPr txBox="true"/>
          <p:nvPr/>
        </p:nvSpPr>
        <p:spPr>
          <a:xfrm rot="0">
            <a:off x="1210522" y="8271947"/>
            <a:ext cx="1071411" cy="820469"/>
          </a:xfrm>
          <a:prstGeom prst="rect">
            <a:avLst/>
          </a:prstGeom>
        </p:spPr>
        <p:txBody>
          <a:bodyPr anchor="t" rtlCol="false" tIns="0" lIns="0" bIns="0" rIns="0">
            <a:spAutoFit/>
          </a:bodyPr>
          <a:lstStyle/>
          <a:p>
            <a:pPr algn="l" marL="0" indent="0" lvl="0">
              <a:lnSpc>
                <a:spcPts val="5677"/>
              </a:lnSpc>
            </a:pPr>
            <a:r>
              <a:rPr lang="en-US" b="true" sz="5976">
                <a:solidFill>
                  <a:srgbClr val="1C74BB"/>
                </a:solidFill>
                <a:latin typeface="Poppins Bold"/>
                <a:ea typeface="Poppins Bold"/>
                <a:cs typeface="Poppins Bold"/>
                <a:sym typeface="Poppins Bold"/>
              </a:rPr>
              <a:t>17</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E8F6FF"/>
        </a:solidFill>
      </p:bgPr>
    </p:bg>
    <p:spTree>
      <p:nvGrpSpPr>
        <p:cNvPr id="1" name=""/>
        <p:cNvGrpSpPr/>
        <p:nvPr/>
      </p:nvGrpSpPr>
      <p:grpSpPr>
        <a:xfrm>
          <a:off x="0" y="0"/>
          <a:ext cx="0" cy="0"/>
          <a:chOff x="0" y="0"/>
          <a:chExt cx="0" cy="0"/>
        </a:xfrm>
      </p:grpSpPr>
      <p:sp>
        <p:nvSpPr>
          <p:cNvPr name="Freeform 2" id="2"/>
          <p:cNvSpPr/>
          <p:nvPr/>
        </p:nvSpPr>
        <p:spPr>
          <a:xfrm flipH="false" flipV="false" rot="-3855666">
            <a:off x="15046734" y="6345056"/>
            <a:ext cx="5662001" cy="5721512"/>
          </a:xfrm>
          <a:custGeom>
            <a:avLst/>
            <a:gdLst/>
            <a:ahLst/>
            <a:cxnLst/>
            <a:rect r="r" b="b" t="t" l="l"/>
            <a:pathLst>
              <a:path h="5721512" w="5662001">
                <a:moveTo>
                  <a:pt x="0" y="0"/>
                </a:moveTo>
                <a:lnTo>
                  <a:pt x="5662001" y="0"/>
                </a:lnTo>
                <a:lnTo>
                  <a:pt x="5662001"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721374">
            <a:off x="-1084773" y="-3327728"/>
            <a:ext cx="5662001" cy="5721512"/>
          </a:xfrm>
          <a:custGeom>
            <a:avLst/>
            <a:gdLst/>
            <a:ahLst/>
            <a:cxnLst/>
            <a:rect r="r" b="b" t="t" l="l"/>
            <a:pathLst>
              <a:path h="5721512" w="5662001">
                <a:moveTo>
                  <a:pt x="0" y="0"/>
                </a:moveTo>
                <a:lnTo>
                  <a:pt x="5662002" y="0"/>
                </a:lnTo>
                <a:lnTo>
                  <a:pt x="5662002"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715390" y="8128033"/>
            <a:ext cx="1566543" cy="1566543"/>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7D8FF"/>
            </a:solidFill>
          </p:spPr>
        </p:sp>
        <p:sp>
          <p:nvSpPr>
            <p:cNvPr name="TextBox 6" id="6"/>
            <p:cNvSpPr txBox="true"/>
            <p:nvPr/>
          </p:nvSpPr>
          <p:spPr>
            <a:xfrm>
              <a:off x="76200" y="38100"/>
              <a:ext cx="660400" cy="69850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7" id="7"/>
          <p:cNvGrpSpPr/>
          <p:nvPr/>
        </p:nvGrpSpPr>
        <p:grpSpPr>
          <a:xfrm rot="0">
            <a:off x="2764456" y="9205812"/>
            <a:ext cx="11234139" cy="52488"/>
            <a:chOff x="0" y="0"/>
            <a:chExt cx="635000" cy="2967"/>
          </a:xfrm>
        </p:grpSpPr>
        <p:sp>
          <p:nvSpPr>
            <p:cNvPr name="Freeform 8" id="8"/>
            <p:cNvSpPr/>
            <p:nvPr/>
          </p:nvSpPr>
          <p:spPr>
            <a:xfrm flipH="false" flipV="false" rot="0">
              <a:off x="0" y="0"/>
              <a:ext cx="635000" cy="2967"/>
            </a:xfrm>
            <a:custGeom>
              <a:avLst/>
              <a:gdLst/>
              <a:ahLst/>
              <a:cxnLst/>
              <a:rect r="r" b="b" t="t" l="l"/>
              <a:pathLst>
                <a:path h="2967" w="635000">
                  <a:moveTo>
                    <a:pt x="0" y="0"/>
                  </a:moveTo>
                  <a:lnTo>
                    <a:pt x="635000" y="0"/>
                  </a:lnTo>
                  <a:lnTo>
                    <a:pt x="635000" y="2967"/>
                  </a:lnTo>
                  <a:lnTo>
                    <a:pt x="0" y="2967"/>
                  </a:lnTo>
                  <a:close/>
                </a:path>
              </a:pathLst>
            </a:custGeom>
            <a:solidFill>
              <a:srgbClr val="81C1F4"/>
            </a:solidFill>
          </p:spPr>
        </p:sp>
        <p:sp>
          <p:nvSpPr>
            <p:cNvPr name="TextBox 9" id="9"/>
            <p:cNvSpPr txBox="true"/>
            <p:nvPr/>
          </p:nvSpPr>
          <p:spPr>
            <a:xfrm>
              <a:off x="0" y="-38100"/>
              <a:ext cx="635000" cy="41067"/>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0">
            <a:off x="2764456" y="4356465"/>
            <a:ext cx="829060" cy="829060"/>
          </a:xfrm>
          <a:custGeom>
            <a:avLst/>
            <a:gdLst/>
            <a:ahLst/>
            <a:cxnLst/>
            <a:rect r="r" b="b" t="t" l="l"/>
            <a:pathLst>
              <a:path h="829060" w="829060">
                <a:moveTo>
                  <a:pt x="0" y="0"/>
                </a:moveTo>
                <a:lnTo>
                  <a:pt x="829060" y="0"/>
                </a:lnTo>
                <a:lnTo>
                  <a:pt x="829060" y="829060"/>
                </a:lnTo>
                <a:lnTo>
                  <a:pt x="0" y="82906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1" id="11"/>
          <p:cNvSpPr txBox="true"/>
          <p:nvPr/>
        </p:nvSpPr>
        <p:spPr>
          <a:xfrm rot="0">
            <a:off x="2764456" y="2331158"/>
            <a:ext cx="9661250" cy="1228478"/>
          </a:xfrm>
          <a:prstGeom prst="rect">
            <a:avLst/>
          </a:prstGeom>
        </p:spPr>
        <p:txBody>
          <a:bodyPr anchor="t" rtlCol="false" tIns="0" lIns="0" bIns="0" rIns="0">
            <a:spAutoFit/>
          </a:bodyPr>
          <a:lstStyle/>
          <a:p>
            <a:pPr algn="l" marL="0" indent="0" lvl="0">
              <a:lnSpc>
                <a:spcPts val="4538"/>
              </a:lnSpc>
            </a:pPr>
            <a:r>
              <a:rPr lang="en-US" b="true" sz="4777">
                <a:solidFill>
                  <a:srgbClr val="1C74BB"/>
                </a:solidFill>
                <a:latin typeface="Poppins Bold"/>
                <a:ea typeface="Poppins Bold"/>
                <a:cs typeface="Poppins Bold"/>
                <a:sym typeface="Poppins Bold"/>
              </a:rPr>
              <a:t>READING A BAR/COLUMN GRAPH</a:t>
            </a:r>
          </a:p>
        </p:txBody>
      </p:sp>
      <p:sp>
        <p:nvSpPr>
          <p:cNvPr name="TextBox 12" id="12"/>
          <p:cNvSpPr txBox="true"/>
          <p:nvPr/>
        </p:nvSpPr>
        <p:spPr>
          <a:xfrm rot="0">
            <a:off x="4082383" y="4005314"/>
            <a:ext cx="11219228" cy="1592185"/>
          </a:xfrm>
          <a:prstGeom prst="rect">
            <a:avLst/>
          </a:prstGeom>
        </p:spPr>
        <p:txBody>
          <a:bodyPr anchor="t" rtlCol="false" tIns="0" lIns="0" bIns="0" rIns="0">
            <a:spAutoFit/>
          </a:bodyPr>
          <a:lstStyle/>
          <a:p>
            <a:pPr algn="just" marL="0" indent="0" lvl="0">
              <a:lnSpc>
                <a:spcPts val="3075"/>
              </a:lnSpc>
            </a:pPr>
            <a:r>
              <a:rPr lang="en-US" sz="2698">
                <a:solidFill>
                  <a:srgbClr val="1C74BB"/>
                </a:solidFill>
                <a:latin typeface="Poppins"/>
                <a:ea typeface="Poppins"/>
                <a:cs typeface="Poppins"/>
                <a:sym typeface="Poppins"/>
              </a:rPr>
              <a:t>Bars represent amounts per category or time period. The X-axis shows categories (e.g., Morning, Afternoon, Evening) and the Y-axis shows the measurement (e.g., minutes on-task or number of behaviors).</a:t>
            </a:r>
          </a:p>
        </p:txBody>
      </p:sp>
      <p:sp>
        <p:nvSpPr>
          <p:cNvPr name="TextBox 13" id="13"/>
          <p:cNvSpPr txBox="true"/>
          <p:nvPr/>
        </p:nvSpPr>
        <p:spPr>
          <a:xfrm rot="0">
            <a:off x="1210522" y="8262422"/>
            <a:ext cx="1071411" cy="723099"/>
          </a:xfrm>
          <a:prstGeom prst="rect">
            <a:avLst/>
          </a:prstGeom>
        </p:spPr>
        <p:txBody>
          <a:bodyPr anchor="t" rtlCol="false" tIns="0" lIns="0" bIns="0" rIns="0">
            <a:spAutoFit/>
          </a:bodyPr>
          <a:lstStyle/>
          <a:p>
            <a:pPr algn="l" marL="0" indent="0" lvl="0">
              <a:lnSpc>
                <a:spcPts val="5014"/>
              </a:lnSpc>
            </a:pPr>
            <a:r>
              <a:rPr lang="en-US" b="true" sz="5278">
                <a:solidFill>
                  <a:srgbClr val="1C74BB"/>
                </a:solidFill>
                <a:latin typeface="Poppins Bold"/>
                <a:ea typeface="Poppins Bold"/>
                <a:cs typeface="Poppins Bold"/>
                <a:sym typeface="Poppins Bold"/>
              </a:rPr>
              <a:t>18</a:t>
            </a:r>
          </a:p>
        </p:txBody>
      </p:sp>
      <p:sp>
        <p:nvSpPr>
          <p:cNvPr name="TextBox 14" id="14"/>
          <p:cNvSpPr txBox="true"/>
          <p:nvPr/>
        </p:nvSpPr>
        <p:spPr>
          <a:xfrm rot="0">
            <a:off x="4082383" y="5913942"/>
            <a:ext cx="11219228" cy="1201660"/>
          </a:xfrm>
          <a:prstGeom prst="rect">
            <a:avLst/>
          </a:prstGeom>
        </p:spPr>
        <p:txBody>
          <a:bodyPr anchor="t" rtlCol="false" tIns="0" lIns="0" bIns="0" rIns="0">
            <a:spAutoFit/>
          </a:bodyPr>
          <a:lstStyle/>
          <a:p>
            <a:pPr algn="just" marL="0" indent="0" lvl="0">
              <a:lnSpc>
                <a:spcPts val="3075"/>
              </a:lnSpc>
            </a:pPr>
            <a:r>
              <a:rPr lang="en-US" sz="2698">
                <a:solidFill>
                  <a:srgbClr val="1C74BB"/>
                </a:solidFill>
                <a:latin typeface="Poppins"/>
                <a:ea typeface="Poppins"/>
                <a:cs typeface="Poppins"/>
                <a:sym typeface="Poppins"/>
              </a:rPr>
              <a:t>Taller bars mean more of the behavior being measured. Always check the axis labels and scale so you can judge whether differences between bars are meaningful or small.</a:t>
            </a:r>
          </a:p>
        </p:txBody>
      </p:sp>
      <p:sp>
        <p:nvSpPr>
          <p:cNvPr name="Freeform 15" id="15"/>
          <p:cNvSpPr/>
          <p:nvPr/>
        </p:nvSpPr>
        <p:spPr>
          <a:xfrm flipH="false" flipV="false" rot="0">
            <a:off x="2764456" y="6300274"/>
            <a:ext cx="829060" cy="829060"/>
          </a:xfrm>
          <a:custGeom>
            <a:avLst/>
            <a:gdLst/>
            <a:ahLst/>
            <a:cxnLst/>
            <a:rect r="r" b="b" t="t" l="l"/>
            <a:pathLst>
              <a:path h="829060" w="829060">
                <a:moveTo>
                  <a:pt x="0" y="0"/>
                </a:moveTo>
                <a:lnTo>
                  <a:pt x="829060" y="0"/>
                </a:lnTo>
                <a:lnTo>
                  <a:pt x="829060" y="829060"/>
                </a:lnTo>
                <a:lnTo>
                  <a:pt x="0" y="82906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E8F6FF"/>
        </a:solidFill>
      </p:bgPr>
    </p:bg>
    <p:spTree>
      <p:nvGrpSpPr>
        <p:cNvPr id="1" name=""/>
        <p:cNvGrpSpPr/>
        <p:nvPr/>
      </p:nvGrpSpPr>
      <p:grpSpPr>
        <a:xfrm>
          <a:off x="0" y="0"/>
          <a:ext cx="0" cy="0"/>
          <a:chOff x="0" y="0"/>
          <a:chExt cx="0" cy="0"/>
        </a:xfrm>
      </p:grpSpPr>
      <p:sp>
        <p:nvSpPr>
          <p:cNvPr name="Freeform 2" id="2"/>
          <p:cNvSpPr/>
          <p:nvPr/>
        </p:nvSpPr>
        <p:spPr>
          <a:xfrm flipH="false" flipV="false" rot="-3855666">
            <a:off x="15046734" y="6345056"/>
            <a:ext cx="5662001" cy="5721512"/>
          </a:xfrm>
          <a:custGeom>
            <a:avLst/>
            <a:gdLst/>
            <a:ahLst/>
            <a:cxnLst/>
            <a:rect r="r" b="b" t="t" l="l"/>
            <a:pathLst>
              <a:path h="5721512" w="5662001">
                <a:moveTo>
                  <a:pt x="0" y="0"/>
                </a:moveTo>
                <a:lnTo>
                  <a:pt x="5662001" y="0"/>
                </a:lnTo>
                <a:lnTo>
                  <a:pt x="5662001"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721374">
            <a:off x="-1084773" y="-3327728"/>
            <a:ext cx="5662001" cy="5721512"/>
          </a:xfrm>
          <a:custGeom>
            <a:avLst/>
            <a:gdLst/>
            <a:ahLst/>
            <a:cxnLst/>
            <a:rect r="r" b="b" t="t" l="l"/>
            <a:pathLst>
              <a:path h="5721512" w="5662001">
                <a:moveTo>
                  <a:pt x="0" y="0"/>
                </a:moveTo>
                <a:lnTo>
                  <a:pt x="5662002" y="0"/>
                </a:lnTo>
                <a:lnTo>
                  <a:pt x="5662002"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715390" y="8128033"/>
            <a:ext cx="1566543" cy="1566543"/>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7D8FF"/>
            </a:solidFill>
          </p:spPr>
        </p:sp>
        <p:sp>
          <p:nvSpPr>
            <p:cNvPr name="TextBox 6" id="6"/>
            <p:cNvSpPr txBox="true"/>
            <p:nvPr/>
          </p:nvSpPr>
          <p:spPr>
            <a:xfrm>
              <a:off x="76200" y="38100"/>
              <a:ext cx="660400" cy="69850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7" id="7"/>
          <p:cNvGrpSpPr/>
          <p:nvPr/>
        </p:nvGrpSpPr>
        <p:grpSpPr>
          <a:xfrm rot="0">
            <a:off x="2764456" y="9205812"/>
            <a:ext cx="11234139" cy="52488"/>
            <a:chOff x="0" y="0"/>
            <a:chExt cx="635000" cy="2967"/>
          </a:xfrm>
        </p:grpSpPr>
        <p:sp>
          <p:nvSpPr>
            <p:cNvPr name="Freeform 8" id="8"/>
            <p:cNvSpPr/>
            <p:nvPr/>
          </p:nvSpPr>
          <p:spPr>
            <a:xfrm flipH="false" flipV="false" rot="0">
              <a:off x="0" y="0"/>
              <a:ext cx="635000" cy="2967"/>
            </a:xfrm>
            <a:custGeom>
              <a:avLst/>
              <a:gdLst/>
              <a:ahLst/>
              <a:cxnLst/>
              <a:rect r="r" b="b" t="t" l="l"/>
              <a:pathLst>
                <a:path h="2967" w="635000">
                  <a:moveTo>
                    <a:pt x="0" y="0"/>
                  </a:moveTo>
                  <a:lnTo>
                    <a:pt x="635000" y="0"/>
                  </a:lnTo>
                  <a:lnTo>
                    <a:pt x="635000" y="2967"/>
                  </a:lnTo>
                  <a:lnTo>
                    <a:pt x="0" y="2967"/>
                  </a:lnTo>
                  <a:close/>
                </a:path>
              </a:pathLst>
            </a:custGeom>
            <a:solidFill>
              <a:srgbClr val="81C1F4"/>
            </a:solidFill>
          </p:spPr>
        </p:sp>
        <p:sp>
          <p:nvSpPr>
            <p:cNvPr name="TextBox 9" id="9"/>
            <p:cNvSpPr txBox="true"/>
            <p:nvPr/>
          </p:nvSpPr>
          <p:spPr>
            <a:xfrm>
              <a:off x="0" y="-38100"/>
              <a:ext cx="635000" cy="41067"/>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2764456" y="4064413"/>
            <a:ext cx="12595589" cy="2158175"/>
            <a:chOff x="0" y="0"/>
            <a:chExt cx="1162605" cy="199205"/>
          </a:xfrm>
        </p:grpSpPr>
        <p:sp>
          <p:nvSpPr>
            <p:cNvPr name="Freeform 11" id="11"/>
            <p:cNvSpPr/>
            <p:nvPr/>
          </p:nvSpPr>
          <p:spPr>
            <a:xfrm flipH="false" flipV="false" rot="0">
              <a:off x="0" y="0"/>
              <a:ext cx="1162605" cy="199205"/>
            </a:xfrm>
            <a:custGeom>
              <a:avLst/>
              <a:gdLst/>
              <a:ahLst/>
              <a:cxnLst/>
              <a:rect r="r" b="b" t="t" l="l"/>
              <a:pathLst>
                <a:path h="199205" w="1162605">
                  <a:moveTo>
                    <a:pt x="12005" y="0"/>
                  </a:moveTo>
                  <a:lnTo>
                    <a:pt x="1150600" y="0"/>
                  </a:lnTo>
                  <a:cubicBezTo>
                    <a:pt x="1153784" y="0"/>
                    <a:pt x="1156837" y="1265"/>
                    <a:pt x="1159089" y="3516"/>
                  </a:cubicBezTo>
                  <a:cubicBezTo>
                    <a:pt x="1161340" y="5768"/>
                    <a:pt x="1162605" y="8821"/>
                    <a:pt x="1162605" y="12005"/>
                  </a:cubicBezTo>
                  <a:lnTo>
                    <a:pt x="1162605" y="187200"/>
                  </a:lnTo>
                  <a:cubicBezTo>
                    <a:pt x="1162605" y="190384"/>
                    <a:pt x="1161340" y="193437"/>
                    <a:pt x="1159089" y="195689"/>
                  </a:cubicBezTo>
                  <a:cubicBezTo>
                    <a:pt x="1156837" y="197940"/>
                    <a:pt x="1153784" y="199205"/>
                    <a:pt x="1150600" y="199205"/>
                  </a:cubicBezTo>
                  <a:lnTo>
                    <a:pt x="12005" y="199205"/>
                  </a:lnTo>
                  <a:cubicBezTo>
                    <a:pt x="8821" y="199205"/>
                    <a:pt x="5768" y="197940"/>
                    <a:pt x="3516" y="195689"/>
                  </a:cubicBezTo>
                  <a:cubicBezTo>
                    <a:pt x="1265" y="193437"/>
                    <a:pt x="0" y="190384"/>
                    <a:pt x="0" y="187200"/>
                  </a:cubicBezTo>
                  <a:lnTo>
                    <a:pt x="0" y="12005"/>
                  </a:lnTo>
                  <a:cubicBezTo>
                    <a:pt x="0" y="8821"/>
                    <a:pt x="1265" y="5768"/>
                    <a:pt x="3516" y="3516"/>
                  </a:cubicBezTo>
                  <a:cubicBezTo>
                    <a:pt x="5768" y="1265"/>
                    <a:pt x="8821" y="0"/>
                    <a:pt x="12005" y="0"/>
                  </a:cubicBezTo>
                  <a:close/>
                </a:path>
              </a:pathLst>
            </a:custGeom>
            <a:solidFill>
              <a:srgbClr val="D1EDFF"/>
            </a:solidFill>
          </p:spPr>
        </p:sp>
        <p:sp>
          <p:nvSpPr>
            <p:cNvPr name="TextBox 12" id="12"/>
            <p:cNvSpPr txBox="true"/>
            <p:nvPr/>
          </p:nvSpPr>
          <p:spPr>
            <a:xfrm>
              <a:off x="0" y="-38100"/>
              <a:ext cx="1162605" cy="237305"/>
            </a:xfrm>
            <a:prstGeom prst="rect">
              <a:avLst/>
            </a:prstGeom>
          </p:spPr>
          <p:txBody>
            <a:bodyPr anchor="ctr" rtlCol="false" tIns="50800" lIns="50800" bIns="50800" rIns="50800"/>
            <a:lstStyle/>
            <a:p>
              <a:pPr algn="ctr" marL="0" indent="0" lvl="0">
                <a:lnSpc>
                  <a:spcPts val="2659"/>
                </a:lnSpc>
              </a:pPr>
            </a:p>
          </p:txBody>
        </p:sp>
      </p:grpSp>
      <p:grpSp>
        <p:nvGrpSpPr>
          <p:cNvPr name="Group 13" id="13"/>
          <p:cNvGrpSpPr/>
          <p:nvPr/>
        </p:nvGrpSpPr>
        <p:grpSpPr>
          <a:xfrm rot="0">
            <a:off x="2846205" y="6491237"/>
            <a:ext cx="12595589" cy="2158175"/>
            <a:chOff x="0" y="0"/>
            <a:chExt cx="1162605" cy="199205"/>
          </a:xfrm>
        </p:grpSpPr>
        <p:sp>
          <p:nvSpPr>
            <p:cNvPr name="Freeform 14" id="14"/>
            <p:cNvSpPr/>
            <p:nvPr/>
          </p:nvSpPr>
          <p:spPr>
            <a:xfrm flipH="false" flipV="false" rot="0">
              <a:off x="0" y="0"/>
              <a:ext cx="1162605" cy="199205"/>
            </a:xfrm>
            <a:custGeom>
              <a:avLst/>
              <a:gdLst/>
              <a:ahLst/>
              <a:cxnLst/>
              <a:rect r="r" b="b" t="t" l="l"/>
              <a:pathLst>
                <a:path h="199205" w="1162605">
                  <a:moveTo>
                    <a:pt x="12005" y="0"/>
                  </a:moveTo>
                  <a:lnTo>
                    <a:pt x="1150600" y="0"/>
                  </a:lnTo>
                  <a:cubicBezTo>
                    <a:pt x="1153784" y="0"/>
                    <a:pt x="1156837" y="1265"/>
                    <a:pt x="1159089" y="3516"/>
                  </a:cubicBezTo>
                  <a:cubicBezTo>
                    <a:pt x="1161340" y="5768"/>
                    <a:pt x="1162605" y="8821"/>
                    <a:pt x="1162605" y="12005"/>
                  </a:cubicBezTo>
                  <a:lnTo>
                    <a:pt x="1162605" y="187200"/>
                  </a:lnTo>
                  <a:cubicBezTo>
                    <a:pt x="1162605" y="190384"/>
                    <a:pt x="1161340" y="193437"/>
                    <a:pt x="1159089" y="195689"/>
                  </a:cubicBezTo>
                  <a:cubicBezTo>
                    <a:pt x="1156837" y="197940"/>
                    <a:pt x="1153784" y="199205"/>
                    <a:pt x="1150600" y="199205"/>
                  </a:cubicBezTo>
                  <a:lnTo>
                    <a:pt x="12005" y="199205"/>
                  </a:lnTo>
                  <a:cubicBezTo>
                    <a:pt x="8821" y="199205"/>
                    <a:pt x="5768" y="197940"/>
                    <a:pt x="3516" y="195689"/>
                  </a:cubicBezTo>
                  <a:cubicBezTo>
                    <a:pt x="1265" y="193437"/>
                    <a:pt x="0" y="190384"/>
                    <a:pt x="0" y="187200"/>
                  </a:cubicBezTo>
                  <a:lnTo>
                    <a:pt x="0" y="12005"/>
                  </a:lnTo>
                  <a:cubicBezTo>
                    <a:pt x="0" y="8821"/>
                    <a:pt x="1265" y="5768"/>
                    <a:pt x="3516" y="3516"/>
                  </a:cubicBezTo>
                  <a:cubicBezTo>
                    <a:pt x="5768" y="1265"/>
                    <a:pt x="8821" y="0"/>
                    <a:pt x="12005" y="0"/>
                  </a:cubicBezTo>
                  <a:close/>
                </a:path>
              </a:pathLst>
            </a:custGeom>
            <a:solidFill>
              <a:srgbClr val="D1EDFF"/>
            </a:solidFill>
          </p:spPr>
        </p:sp>
        <p:sp>
          <p:nvSpPr>
            <p:cNvPr name="TextBox 15" id="15"/>
            <p:cNvSpPr txBox="true"/>
            <p:nvPr/>
          </p:nvSpPr>
          <p:spPr>
            <a:xfrm>
              <a:off x="0" y="-38100"/>
              <a:ext cx="1162605" cy="237305"/>
            </a:xfrm>
            <a:prstGeom prst="rect">
              <a:avLst/>
            </a:prstGeom>
          </p:spPr>
          <p:txBody>
            <a:bodyPr anchor="ctr" rtlCol="false" tIns="50800" lIns="50800" bIns="50800" rIns="50800"/>
            <a:lstStyle/>
            <a:p>
              <a:pPr algn="ctr" marL="0" indent="0" lvl="0">
                <a:lnSpc>
                  <a:spcPts val="2659"/>
                </a:lnSpc>
              </a:pPr>
            </a:p>
          </p:txBody>
        </p:sp>
      </p:grpSp>
      <p:sp>
        <p:nvSpPr>
          <p:cNvPr name="Freeform 16" id="16"/>
          <p:cNvSpPr/>
          <p:nvPr/>
        </p:nvSpPr>
        <p:spPr>
          <a:xfrm flipH="false" flipV="false" rot="0">
            <a:off x="3249266" y="4654344"/>
            <a:ext cx="952224" cy="978313"/>
          </a:xfrm>
          <a:custGeom>
            <a:avLst/>
            <a:gdLst/>
            <a:ahLst/>
            <a:cxnLst/>
            <a:rect r="r" b="b" t="t" l="l"/>
            <a:pathLst>
              <a:path h="978313" w="952224">
                <a:moveTo>
                  <a:pt x="0" y="0"/>
                </a:moveTo>
                <a:lnTo>
                  <a:pt x="952224" y="0"/>
                </a:lnTo>
                <a:lnTo>
                  <a:pt x="952224" y="978312"/>
                </a:lnTo>
                <a:lnTo>
                  <a:pt x="0" y="97831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7" id="17"/>
          <p:cNvSpPr txBox="true"/>
          <p:nvPr/>
        </p:nvSpPr>
        <p:spPr>
          <a:xfrm rot="0">
            <a:off x="4586284" y="4342638"/>
            <a:ext cx="10400537" cy="1592185"/>
          </a:xfrm>
          <a:prstGeom prst="rect">
            <a:avLst/>
          </a:prstGeom>
        </p:spPr>
        <p:txBody>
          <a:bodyPr anchor="t" rtlCol="false" tIns="0" lIns="0" bIns="0" rIns="0">
            <a:spAutoFit/>
          </a:bodyPr>
          <a:lstStyle/>
          <a:p>
            <a:pPr algn="just" marL="0" indent="0" lvl="0">
              <a:lnSpc>
                <a:spcPts val="3075"/>
              </a:lnSpc>
            </a:pPr>
            <a:r>
              <a:rPr lang="en-US" sz="2698">
                <a:solidFill>
                  <a:srgbClr val="1C74BB"/>
                </a:solidFill>
                <a:latin typeface="Poppins"/>
                <a:ea typeface="Poppins"/>
                <a:cs typeface="Poppins"/>
                <a:sym typeface="Poppins"/>
              </a:rPr>
              <a:t>Bar graphs use horizontal bars to compare categories side by side — great when category labels are long or there are many items to compare. Both types show comparisons quickly at a glance.</a:t>
            </a:r>
          </a:p>
        </p:txBody>
      </p:sp>
      <p:sp>
        <p:nvSpPr>
          <p:cNvPr name="TextBox 18" id="18"/>
          <p:cNvSpPr txBox="true"/>
          <p:nvPr/>
        </p:nvSpPr>
        <p:spPr>
          <a:xfrm rot="0">
            <a:off x="2764456" y="2378783"/>
            <a:ext cx="13073588" cy="1092862"/>
          </a:xfrm>
          <a:prstGeom prst="rect">
            <a:avLst/>
          </a:prstGeom>
        </p:spPr>
        <p:txBody>
          <a:bodyPr anchor="t" rtlCol="false" tIns="0" lIns="0" bIns="0" rIns="0">
            <a:spAutoFit/>
          </a:bodyPr>
          <a:lstStyle/>
          <a:p>
            <a:pPr algn="l" marL="0" indent="0" lvl="0">
              <a:lnSpc>
                <a:spcPts val="7538"/>
              </a:lnSpc>
            </a:pPr>
            <a:r>
              <a:rPr lang="en-US" b="true" sz="7935">
                <a:solidFill>
                  <a:srgbClr val="1C74BB"/>
                </a:solidFill>
                <a:latin typeface="Poppins Bold"/>
                <a:ea typeface="Poppins Bold"/>
                <a:cs typeface="Poppins Bold"/>
                <a:sym typeface="Poppins Bold"/>
              </a:rPr>
              <a:t>BAR VS. COLUMN GRAPHS</a:t>
            </a:r>
          </a:p>
        </p:txBody>
      </p:sp>
      <p:sp>
        <p:nvSpPr>
          <p:cNvPr name="TextBox 19" id="19"/>
          <p:cNvSpPr txBox="true"/>
          <p:nvPr/>
        </p:nvSpPr>
        <p:spPr>
          <a:xfrm rot="0">
            <a:off x="1210522" y="8310047"/>
            <a:ext cx="1071411" cy="1209947"/>
          </a:xfrm>
          <a:prstGeom prst="rect">
            <a:avLst/>
          </a:prstGeom>
        </p:spPr>
        <p:txBody>
          <a:bodyPr anchor="t" rtlCol="false" tIns="0" lIns="0" bIns="0" rIns="0">
            <a:spAutoFit/>
          </a:bodyPr>
          <a:lstStyle/>
          <a:p>
            <a:pPr algn="l" marL="0" indent="0" lvl="0">
              <a:lnSpc>
                <a:spcPts val="8329"/>
              </a:lnSpc>
            </a:pPr>
            <a:r>
              <a:rPr lang="en-US" b="true" sz="8767">
                <a:solidFill>
                  <a:srgbClr val="1C74BB"/>
                </a:solidFill>
                <a:latin typeface="Poppins Bold"/>
                <a:ea typeface="Poppins Bold"/>
                <a:cs typeface="Poppins Bold"/>
                <a:sym typeface="Poppins Bold"/>
              </a:rPr>
              <a:t>1</a:t>
            </a:r>
          </a:p>
        </p:txBody>
      </p:sp>
      <p:sp>
        <p:nvSpPr>
          <p:cNvPr name="TextBox 20" id="20"/>
          <p:cNvSpPr txBox="true"/>
          <p:nvPr/>
        </p:nvSpPr>
        <p:spPr>
          <a:xfrm rot="0">
            <a:off x="4668033" y="6769462"/>
            <a:ext cx="10400537" cy="1592185"/>
          </a:xfrm>
          <a:prstGeom prst="rect">
            <a:avLst/>
          </a:prstGeom>
        </p:spPr>
        <p:txBody>
          <a:bodyPr anchor="t" rtlCol="false" tIns="0" lIns="0" bIns="0" rIns="0">
            <a:spAutoFit/>
          </a:bodyPr>
          <a:lstStyle/>
          <a:p>
            <a:pPr algn="just" marL="0" indent="0" lvl="0">
              <a:lnSpc>
                <a:spcPts val="3075"/>
              </a:lnSpc>
            </a:pPr>
            <a:r>
              <a:rPr lang="en-US" sz="2698">
                <a:solidFill>
                  <a:srgbClr val="1C74BB"/>
                </a:solidFill>
                <a:latin typeface="Poppins"/>
                <a:ea typeface="Poppins"/>
                <a:cs typeface="Poppins"/>
                <a:sym typeface="Poppins"/>
              </a:rPr>
              <a:t>Column graphs use vertical bars and are ideal for showing changes over time or across a few categories. Always check the scale on the Y-axis to judge whether differences are meaningful.</a:t>
            </a:r>
          </a:p>
        </p:txBody>
      </p:sp>
      <p:sp>
        <p:nvSpPr>
          <p:cNvPr name="Freeform 21" id="21"/>
          <p:cNvSpPr/>
          <p:nvPr/>
        </p:nvSpPr>
        <p:spPr>
          <a:xfrm flipH="false" flipV="false" rot="0">
            <a:off x="3249266" y="7081168"/>
            <a:ext cx="952224" cy="978313"/>
          </a:xfrm>
          <a:custGeom>
            <a:avLst/>
            <a:gdLst/>
            <a:ahLst/>
            <a:cxnLst/>
            <a:rect r="r" b="b" t="t" l="l"/>
            <a:pathLst>
              <a:path h="978313" w="952224">
                <a:moveTo>
                  <a:pt x="0" y="0"/>
                </a:moveTo>
                <a:lnTo>
                  <a:pt x="952224" y="0"/>
                </a:lnTo>
                <a:lnTo>
                  <a:pt x="952224" y="978313"/>
                </a:lnTo>
                <a:lnTo>
                  <a:pt x="0" y="97831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E8F6FF"/>
        </a:solidFill>
      </p:bgPr>
    </p:bg>
    <p:spTree>
      <p:nvGrpSpPr>
        <p:cNvPr id="1" name=""/>
        <p:cNvGrpSpPr/>
        <p:nvPr/>
      </p:nvGrpSpPr>
      <p:grpSpPr>
        <a:xfrm>
          <a:off x="0" y="0"/>
          <a:ext cx="0" cy="0"/>
          <a:chOff x="0" y="0"/>
          <a:chExt cx="0" cy="0"/>
        </a:xfrm>
      </p:grpSpPr>
      <p:sp>
        <p:nvSpPr>
          <p:cNvPr name="Freeform 2" id="2"/>
          <p:cNvSpPr/>
          <p:nvPr/>
        </p:nvSpPr>
        <p:spPr>
          <a:xfrm flipH="false" flipV="false" rot="-3855666">
            <a:off x="15046734" y="6345056"/>
            <a:ext cx="5662001" cy="5721512"/>
          </a:xfrm>
          <a:custGeom>
            <a:avLst/>
            <a:gdLst/>
            <a:ahLst/>
            <a:cxnLst/>
            <a:rect r="r" b="b" t="t" l="l"/>
            <a:pathLst>
              <a:path h="5721512" w="5662001">
                <a:moveTo>
                  <a:pt x="0" y="0"/>
                </a:moveTo>
                <a:lnTo>
                  <a:pt x="5662001" y="0"/>
                </a:lnTo>
                <a:lnTo>
                  <a:pt x="5662001"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721374">
            <a:off x="-1084773" y="-3327728"/>
            <a:ext cx="5662001" cy="5721512"/>
          </a:xfrm>
          <a:custGeom>
            <a:avLst/>
            <a:gdLst/>
            <a:ahLst/>
            <a:cxnLst/>
            <a:rect r="r" b="b" t="t" l="l"/>
            <a:pathLst>
              <a:path h="5721512" w="5662001">
                <a:moveTo>
                  <a:pt x="0" y="0"/>
                </a:moveTo>
                <a:lnTo>
                  <a:pt x="5662002" y="0"/>
                </a:lnTo>
                <a:lnTo>
                  <a:pt x="5662002"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715390" y="8128033"/>
            <a:ext cx="1566543" cy="1566543"/>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7D8FF"/>
            </a:solidFill>
          </p:spPr>
        </p:sp>
        <p:sp>
          <p:nvSpPr>
            <p:cNvPr name="TextBox 6" id="6"/>
            <p:cNvSpPr txBox="true"/>
            <p:nvPr/>
          </p:nvSpPr>
          <p:spPr>
            <a:xfrm>
              <a:off x="76200" y="38100"/>
              <a:ext cx="660400" cy="69850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7" id="7"/>
          <p:cNvGrpSpPr/>
          <p:nvPr/>
        </p:nvGrpSpPr>
        <p:grpSpPr>
          <a:xfrm rot="0">
            <a:off x="2764456" y="9205812"/>
            <a:ext cx="11234139" cy="52488"/>
            <a:chOff x="0" y="0"/>
            <a:chExt cx="635000" cy="2967"/>
          </a:xfrm>
        </p:grpSpPr>
        <p:sp>
          <p:nvSpPr>
            <p:cNvPr name="Freeform 8" id="8"/>
            <p:cNvSpPr/>
            <p:nvPr/>
          </p:nvSpPr>
          <p:spPr>
            <a:xfrm flipH="false" flipV="false" rot="0">
              <a:off x="0" y="0"/>
              <a:ext cx="635000" cy="2967"/>
            </a:xfrm>
            <a:custGeom>
              <a:avLst/>
              <a:gdLst/>
              <a:ahLst/>
              <a:cxnLst/>
              <a:rect r="r" b="b" t="t" l="l"/>
              <a:pathLst>
                <a:path h="2967" w="635000">
                  <a:moveTo>
                    <a:pt x="0" y="0"/>
                  </a:moveTo>
                  <a:lnTo>
                    <a:pt x="635000" y="0"/>
                  </a:lnTo>
                  <a:lnTo>
                    <a:pt x="635000" y="2967"/>
                  </a:lnTo>
                  <a:lnTo>
                    <a:pt x="0" y="2967"/>
                  </a:lnTo>
                  <a:close/>
                </a:path>
              </a:pathLst>
            </a:custGeom>
            <a:solidFill>
              <a:srgbClr val="81C1F4"/>
            </a:solidFill>
          </p:spPr>
        </p:sp>
        <p:sp>
          <p:nvSpPr>
            <p:cNvPr name="TextBox 9" id="9"/>
            <p:cNvSpPr txBox="true"/>
            <p:nvPr/>
          </p:nvSpPr>
          <p:spPr>
            <a:xfrm>
              <a:off x="0" y="-38100"/>
              <a:ext cx="635000" cy="41067"/>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0">
            <a:off x="2764456" y="4089937"/>
            <a:ext cx="8561341" cy="5821712"/>
          </a:xfrm>
          <a:custGeom>
            <a:avLst/>
            <a:gdLst/>
            <a:ahLst/>
            <a:cxnLst/>
            <a:rect r="r" b="b" t="t" l="l"/>
            <a:pathLst>
              <a:path h="5821712" w="8561341">
                <a:moveTo>
                  <a:pt x="0" y="0"/>
                </a:moveTo>
                <a:lnTo>
                  <a:pt x="8561341" y="0"/>
                </a:lnTo>
                <a:lnTo>
                  <a:pt x="8561341" y="5821711"/>
                </a:lnTo>
                <a:lnTo>
                  <a:pt x="0" y="58217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1" id="11"/>
          <p:cNvGrpSpPr>
            <a:grpSpLocks noChangeAspect="true"/>
          </p:cNvGrpSpPr>
          <p:nvPr/>
        </p:nvGrpSpPr>
        <p:grpSpPr>
          <a:xfrm rot="0">
            <a:off x="11681987" y="4278090"/>
            <a:ext cx="4633215" cy="4633215"/>
            <a:chOff x="0" y="0"/>
            <a:chExt cx="6350000" cy="6350000"/>
          </a:xfrm>
        </p:grpSpPr>
        <p:sp>
          <p:nvSpPr>
            <p:cNvPr name="Freeform 12" id="12"/>
            <p:cNvSpPr/>
            <p:nvPr/>
          </p:nvSpPr>
          <p:spPr>
            <a:xfrm flipH="false" flipV="false" rot="0">
              <a:off x="0" y="0"/>
              <a:ext cx="6350000" cy="6350000"/>
            </a:xfrm>
            <a:custGeom>
              <a:avLst/>
              <a:gdLst/>
              <a:ahLst/>
              <a:cxnLst/>
              <a:rect r="r" b="b" t="t" l="l"/>
              <a:pathLst>
                <a:path h="6350000" w="6350000">
                  <a:moveTo>
                    <a:pt x="3175000" y="0"/>
                  </a:moveTo>
                  <a:cubicBezTo>
                    <a:pt x="1421130" y="0"/>
                    <a:pt x="0" y="1421130"/>
                    <a:pt x="0" y="3175000"/>
                  </a:cubicBezTo>
                  <a:lnTo>
                    <a:pt x="0" y="6350000"/>
                  </a:lnTo>
                  <a:lnTo>
                    <a:pt x="3175000" y="6350000"/>
                  </a:lnTo>
                  <a:cubicBezTo>
                    <a:pt x="4928870" y="6350000"/>
                    <a:pt x="6350000" y="4928870"/>
                    <a:pt x="6350000" y="3175000"/>
                  </a:cubicBezTo>
                  <a:cubicBezTo>
                    <a:pt x="6350000" y="1421130"/>
                    <a:pt x="4928870" y="0"/>
                    <a:pt x="3175000" y="0"/>
                  </a:cubicBezTo>
                  <a:close/>
                </a:path>
              </a:pathLst>
            </a:custGeom>
            <a:solidFill>
              <a:srgbClr val="81C1F4"/>
            </a:solidFill>
          </p:spPr>
        </p:sp>
        <p:sp>
          <p:nvSpPr>
            <p:cNvPr name="Freeform 13" id="13"/>
            <p:cNvSpPr/>
            <p:nvPr/>
          </p:nvSpPr>
          <p:spPr>
            <a:xfrm flipH="false" flipV="false" rot="0">
              <a:off x="353169" y="392402"/>
              <a:ext cx="5643663" cy="5618536"/>
            </a:xfrm>
            <a:custGeom>
              <a:avLst/>
              <a:gdLst/>
              <a:ahLst/>
              <a:cxnLst/>
              <a:rect r="r" b="b" t="t" l="l"/>
              <a:pathLst>
                <a:path h="5618536" w="5643663">
                  <a:moveTo>
                    <a:pt x="2821831" y="28"/>
                  </a:moveTo>
                  <a:cubicBezTo>
                    <a:pt x="1815193" y="-4474"/>
                    <a:pt x="883090" y="529978"/>
                    <a:pt x="378467" y="1401009"/>
                  </a:cubicBezTo>
                  <a:cubicBezTo>
                    <a:pt x="-126156" y="2272040"/>
                    <a:pt x="-126156" y="3346496"/>
                    <a:pt x="378467" y="4217527"/>
                  </a:cubicBezTo>
                  <a:cubicBezTo>
                    <a:pt x="883090" y="5088558"/>
                    <a:pt x="1815193" y="5623010"/>
                    <a:pt x="2821831" y="5618508"/>
                  </a:cubicBezTo>
                  <a:cubicBezTo>
                    <a:pt x="3828469" y="5623010"/>
                    <a:pt x="4760572" y="5088558"/>
                    <a:pt x="5265195" y="4217527"/>
                  </a:cubicBezTo>
                  <a:cubicBezTo>
                    <a:pt x="5769818" y="3346496"/>
                    <a:pt x="5769818" y="2272040"/>
                    <a:pt x="5265195" y="1401009"/>
                  </a:cubicBezTo>
                  <a:cubicBezTo>
                    <a:pt x="4760572" y="529977"/>
                    <a:pt x="3828469" y="-4474"/>
                    <a:pt x="2821831" y="28"/>
                  </a:cubicBezTo>
                  <a:close/>
                </a:path>
              </a:pathLst>
            </a:custGeom>
            <a:blipFill>
              <a:blip r:embed="rId6"/>
              <a:stretch>
                <a:fillRect l="-27" t="0" r="-27" b="0"/>
              </a:stretch>
            </a:blipFill>
          </p:spPr>
        </p:sp>
      </p:grpSp>
      <p:sp>
        <p:nvSpPr>
          <p:cNvPr name="TextBox 14" id="14"/>
          <p:cNvSpPr txBox="true"/>
          <p:nvPr/>
        </p:nvSpPr>
        <p:spPr>
          <a:xfrm rot="0">
            <a:off x="4710555" y="5031923"/>
            <a:ext cx="6113039" cy="3544810"/>
          </a:xfrm>
          <a:prstGeom prst="rect">
            <a:avLst/>
          </a:prstGeom>
        </p:spPr>
        <p:txBody>
          <a:bodyPr anchor="t" rtlCol="false" tIns="0" lIns="0" bIns="0" rIns="0">
            <a:spAutoFit/>
          </a:bodyPr>
          <a:lstStyle/>
          <a:p>
            <a:pPr algn="just" marL="0" indent="0" lvl="0">
              <a:lnSpc>
                <a:spcPts val="3075"/>
              </a:lnSpc>
            </a:pPr>
            <a:r>
              <a:rPr lang="en-US" sz="2698">
                <a:solidFill>
                  <a:srgbClr val="1C74BB"/>
                </a:solidFill>
                <a:latin typeface="Poppins"/>
                <a:ea typeface="Poppins"/>
                <a:cs typeface="Poppins"/>
                <a:sym typeface="Poppins"/>
              </a:rPr>
              <a:t>Morning on-task: 40 min</a:t>
            </a:r>
          </a:p>
          <a:p>
            <a:pPr algn="just" marL="0" indent="0" lvl="0">
              <a:lnSpc>
                <a:spcPts val="3075"/>
              </a:lnSpc>
            </a:pPr>
            <a:r>
              <a:rPr lang="en-US" sz="2698">
                <a:solidFill>
                  <a:srgbClr val="1C74BB"/>
                </a:solidFill>
                <a:latin typeface="Poppins"/>
                <a:ea typeface="Poppins"/>
                <a:cs typeface="Poppins"/>
                <a:sym typeface="Poppins"/>
              </a:rPr>
              <a:t>Afternoon on-task: 25 min</a:t>
            </a:r>
          </a:p>
          <a:p>
            <a:pPr algn="just" marL="0" indent="0" lvl="0">
              <a:lnSpc>
                <a:spcPts val="3075"/>
              </a:lnSpc>
            </a:pPr>
            <a:r>
              <a:rPr lang="en-US" sz="2698">
                <a:solidFill>
                  <a:srgbClr val="1C74BB"/>
                </a:solidFill>
                <a:latin typeface="Poppins"/>
                <a:ea typeface="Poppins"/>
                <a:cs typeface="Poppins"/>
                <a:sym typeface="Poppins"/>
              </a:rPr>
              <a:t>Evening on-task: 35 min</a:t>
            </a:r>
          </a:p>
          <a:p>
            <a:pPr algn="just" marL="0" indent="0" lvl="0">
              <a:lnSpc>
                <a:spcPts val="3075"/>
              </a:lnSpc>
            </a:pPr>
            <a:r>
              <a:rPr lang="en-US" sz="2698">
                <a:solidFill>
                  <a:srgbClr val="1C74BB"/>
                </a:solidFill>
                <a:latin typeface="Poppins"/>
                <a:ea typeface="Poppins"/>
                <a:cs typeface="Poppins"/>
                <a:sym typeface="Poppins"/>
              </a:rPr>
              <a:t>Afternoon is the lowest — consider offering a snack, a short break, or shorter tasks during this time. Look for the lowest bar to find where your child may need the most support.</a:t>
            </a:r>
          </a:p>
        </p:txBody>
      </p:sp>
      <p:sp>
        <p:nvSpPr>
          <p:cNvPr name="TextBox 15" id="15"/>
          <p:cNvSpPr txBox="true"/>
          <p:nvPr/>
        </p:nvSpPr>
        <p:spPr>
          <a:xfrm rot="0">
            <a:off x="2764456" y="2359733"/>
            <a:ext cx="13073588" cy="847754"/>
          </a:xfrm>
          <a:prstGeom prst="rect">
            <a:avLst/>
          </a:prstGeom>
        </p:spPr>
        <p:txBody>
          <a:bodyPr anchor="t" rtlCol="false" tIns="0" lIns="0" bIns="0" rIns="0">
            <a:spAutoFit/>
          </a:bodyPr>
          <a:lstStyle/>
          <a:p>
            <a:pPr algn="l" marL="0" indent="0" lvl="0">
              <a:lnSpc>
                <a:spcPts val="5893"/>
              </a:lnSpc>
            </a:pPr>
            <a:r>
              <a:rPr lang="en-US" b="true" sz="6203">
                <a:solidFill>
                  <a:srgbClr val="1C74BB"/>
                </a:solidFill>
                <a:latin typeface="Poppins Bold"/>
                <a:ea typeface="Poppins Bold"/>
                <a:cs typeface="Poppins Bold"/>
                <a:sym typeface="Poppins Bold"/>
              </a:rPr>
              <a:t>BAR/COLUMN GRAPH EXAMPLE</a:t>
            </a:r>
          </a:p>
        </p:txBody>
      </p:sp>
      <p:sp>
        <p:nvSpPr>
          <p:cNvPr name="TextBox 16" id="16"/>
          <p:cNvSpPr txBox="true"/>
          <p:nvPr/>
        </p:nvSpPr>
        <p:spPr>
          <a:xfrm rot="0">
            <a:off x="1210522" y="8271947"/>
            <a:ext cx="1071411" cy="956184"/>
          </a:xfrm>
          <a:prstGeom prst="rect">
            <a:avLst/>
          </a:prstGeom>
        </p:spPr>
        <p:txBody>
          <a:bodyPr anchor="t" rtlCol="false" tIns="0" lIns="0" bIns="0" rIns="0">
            <a:spAutoFit/>
          </a:bodyPr>
          <a:lstStyle/>
          <a:p>
            <a:pPr algn="l" marL="0" indent="0" lvl="0">
              <a:lnSpc>
                <a:spcPts val="6511"/>
              </a:lnSpc>
            </a:pPr>
            <a:r>
              <a:rPr lang="en-US" b="true" sz="6854">
                <a:solidFill>
                  <a:srgbClr val="1C74BB"/>
                </a:solidFill>
                <a:latin typeface="Poppins Bold"/>
                <a:ea typeface="Poppins Bold"/>
                <a:cs typeface="Poppins Bold"/>
                <a:sym typeface="Poppins Bold"/>
              </a:rPr>
              <a:t>20</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E8F6FF"/>
        </a:solidFill>
      </p:bgPr>
    </p:bg>
    <p:spTree>
      <p:nvGrpSpPr>
        <p:cNvPr id="1" name=""/>
        <p:cNvGrpSpPr/>
        <p:nvPr/>
      </p:nvGrpSpPr>
      <p:grpSpPr>
        <a:xfrm>
          <a:off x="0" y="0"/>
          <a:ext cx="0" cy="0"/>
          <a:chOff x="0" y="0"/>
          <a:chExt cx="0" cy="0"/>
        </a:xfrm>
      </p:grpSpPr>
      <p:sp>
        <p:nvSpPr>
          <p:cNvPr name="TextBox 2" id="2"/>
          <p:cNvSpPr txBox="true"/>
          <p:nvPr/>
        </p:nvSpPr>
        <p:spPr>
          <a:xfrm rot="0">
            <a:off x="2764456" y="2378783"/>
            <a:ext cx="13073588" cy="1102367"/>
          </a:xfrm>
          <a:prstGeom prst="rect">
            <a:avLst/>
          </a:prstGeom>
        </p:spPr>
        <p:txBody>
          <a:bodyPr anchor="t" rtlCol="false" tIns="0" lIns="0" bIns="0" rIns="0">
            <a:spAutoFit/>
          </a:bodyPr>
          <a:lstStyle/>
          <a:p>
            <a:pPr algn="l" marL="0" indent="0" lvl="0">
              <a:lnSpc>
                <a:spcPts val="7614"/>
              </a:lnSpc>
            </a:pPr>
            <a:r>
              <a:rPr lang="en-US" b="true" sz="8015">
                <a:solidFill>
                  <a:srgbClr val="1C74BB"/>
                </a:solidFill>
                <a:latin typeface="Poppins Bold"/>
                <a:ea typeface="Poppins Bold"/>
                <a:cs typeface="Poppins Bold"/>
                <a:sym typeface="Poppins Bold"/>
              </a:rPr>
              <a:t>PUTTING IT TOGETHER</a:t>
            </a:r>
          </a:p>
        </p:txBody>
      </p:sp>
      <p:sp>
        <p:nvSpPr>
          <p:cNvPr name="Freeform 3" id="3"/>
          <p:cNvSpPr/>
          <p:nvPr/>
        </p:nvSpPr>
        <p:spPr>
          <a:xfrm flipH="false" flipV="false" rot="-3855666">
            <a:off x="15046734" y="6345056"/>
            <a:ext cx="5662001" cy="5721512"/>
          </a:xfrm>
          <a:custGeom>
            <a:avLst/>
            <a:gdLst/>
            <a:ahLst/>
            <a:cxnLst/>
            <a:rect r="r" b="b" t="t" l="l"/>
            <a:pathLst>
              <a:path h="5721512" w="5662001">
                <a:moveTo>
                  <a:pt x="0" y="0"/>
                </a:moveTo>
                <a:lnTo>
                  <a:pt x="5662001" y="0"/>
                </a:lnTo>
                <a:lnTo>
                  <a:pt x="5662001"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721374">
            <a:off x="-1084773" y="-3327728"/>
            <a:ext cx="5662001" cy="5721512"/>
          </a:xfrm>
          <a:custGeom>
            <a:avLst/>
            <a:gdLst/>
            <a:ahLst/>
            <a:cxnLst/>
            <a:rect r="r" b="b" t="t" l="l"/>
            <a:pathLst>
              <a:path h="5721512" w="5662001">
                <a:moveTo>
                  <a:pt x="0" y="0"/>
                </a:moveTo>
                <a:lnTo>
                  <a:pt x="5662002" y="0"/>
                </a:lnTo>
                <a:lnTo>
                  <a:pt x="5662002"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5" id="5"/>
          <p:cNvGrpSpPr/>
          <p:nvPr/>
        </p:nvGrpSpPr>
        <p:grpSpPr>
          <a:xfrm rot="0">
            <a:off x="715390" y="8128033"/>
            <a:ext cx="1566543" cy="1566543"/>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7D8FF"/>
            </a:solidFill>
          </p:spPr>
        </p:sp>
        <p:sp>
          <p:nvSpPr>
            <p:cNvPr name="TextBox 7" id="7"/>
            <p:cNvSpPr txBox="true"/>
            <p:nvPr/>
          </p:nvSpPr>
          <p:spPr>
            <a:xfrm>
              <a:off x="76200" y="38100"/>
              <a:ext cx="660400" cy="69850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8" id="8"/>
          <p:cNvGrpSpPr/>
          <p:nvPr/>
        </p:nvGrpSpPr>
        <p:grpSpPr>
          <a:xfrm rot="0">
            <a:off x="2764456" y="9205812"/>
            <a:ext cx="11234139" cy="52488"/>
            <a:chOff x="0" y="0"/>
            <a:chExt cx="635000" cy="2967"/>
          </a:xfrm>
        </p:grpSpPr>
        <p:sp>
          <p:nvSpPr>
            <p:cNvPr name="Freeform 9" id="9"/>
            <p:cNvSpPr/>
            <p:nvPr/>
          </p:nvSpPr>
          <p:spPr>
            <a:xfrm flipH="false" flipV="false" rot="0">
              <a:off x="0" y="0"/>
              <a:ext cx="635000" cy="2967"/>
            </a:xfrm>
            <a:custGeom>
              <a:avLst/>
              <a:gdLst/>
              <a:ahLst/>
              <a:cxnLst/>
              <a:rect r="r" b="b" t="t" l="l"/>
              <a:pathLst>
                <a:path h="2967" w="635000">
                  <a:moveTo>
                    <a:pt x="0" y="0"/>
                  </a:moveTo>
                  <a:lnTo>
                    <a:pt x="635000" y="0"/>
                  </a:lnTo>
                  <a:lnTo>
                    <a:pt x="635000" y="2967"/>
                  </a:lnTo>
                  <a:lnTo>
                    <a:pt x="0" y="2967"/>
                  </a:lnTo>
                  <a:close/>
                </a:path>
              </a:pathLst>
            </a:custGeom>
            <a:solidFill>
              <a:srgbClr val="81C1F4"/>
            </a:solidFill>
          </p:spPr>
        </p:sp>
        <p:sp>
          <p:nvSpPr>
            <p:cNvPr name="TextBox 10" id="10"/>
            <p:cNvSpPr txBox="true"/>
            <p:nvPr/>
          </p:nvSpPr>
          <p:spPr>
            <a:xfrm>
              <a:off x="0" y="-38100"/>
              <a:ext cx="635000" cy="41067"/>
            </a:xfrm>
            <a:prstGeom prst="rect">
              <a:avLst/>
            </a:prstGeom>
          </p:spPr>
          <p:txBody>
            <a:bodyPr anchor="ctr" rtlCol="false" tIns="50800" lIns="50800" bIns="50800" rIns="50800"/>
            <a:lstStyle/>
            <a:p>
              <a:pPr algn="ctr" marL="0" indent="0" lvl="0">
                <a:lnSpc>
                  <a:spcPts val="2659"/>
                </a:lnSpc>
              </a:pPr>
            </a:p>
          </p:txBody>
        </p:sp>
      </p:grpSp>
      <p:sp>
        <p:nvSpPr>
          <p:cNvPr name="TextBox 11" id="11"/>
          <p:cNvSpPr txBox="true"/>
          <p:nvPr/>
        </p:nvSpPr>
        <p:spPr>
          <a:xfrm rot="0">
            <a:off x="3990765" y="3941826"/>
            <a:ext cx="12222365" cy="811149"/>
          </a:xfrm>
          <a:prstGeom prst="rect">
            <a:avLst/>
          </a:prstGeom>
        </p:spPr>
        <p:txBody>
          <a:bodyPr anchor="t" rtlCol="false" tIns="0" lIns="0" bIns="0" rIns="0">
            <a:spAutoFit/>
          </a:bodyPr>
          <a:lstStyle/>
          <a:p>
            <a:pPr algn="just" marL="0" indent="0" lvl="0">
              <a:lnSpc>
                <a:spcPts val="3077"/>
              </a:lnSpc>
            </a:pPr>
            <a:r>
              <a:rPr lang="en-US" sz="2700">
                <a:solidFill>
                  <a:srgbClr val="1C74BB"/>
                </a:solidFill>
                <a:latin typeface="Poppins"/>
                <a:ea typeface="Poppins"/>
                <a:cs typeface="Poppins"/>
                <a:sym typeface="Poppins"/>
              </a:rPr>
              <a:t>Problem behavior increases during difficult tasks — the function is escape. When tasks feel too hard, behavior is the way out.</a:t>
            </a:r>
          </a:p>
        </p:txBody>
      </p:sp>
      <p:sp>
        <p:nvSpPr>
          <p:cNvPr name="TextBox 12" id="12"/>
          <p:cNvSpPr txBox="true"/>
          <p:nvPr/>
        </p:nvSpPr>
        <p:spPr>
          <a:xfrm rot="0">
            <a:off x="1210522" y="8300522"/>
            <a:ext cx="1071411" cy="1229974"/>
          </a:xfrm>
          <a:prstGeom prst="rect">
            <a:avLst/>
          </a:prstGeom>
        </p:spPr>
        <p:txBody>
          <a:bodyPr anchor="t" rtlCol="false" tIns="0" lIns="0" bIns="0" rIns="0">
            <a:spAutoFit/>
          </a:bodyPr>
          <a:lstStyle/>
          <a:p>
            <a:pPr algn="l" marL="0" indent="0" lvl="0">
              <a:lnSpc>
                <a:spcPts val="8413"/>
              </a:lnSpc>
            </a:pPr>
            <a:r>
              <a:rPr lang="en-US" b="true" sz="8856">
                <a:solidFill>
                  <a:srgbClr val="1C74BB"/>
                </a:solidFill>
                <a:latin typeface="Poppins Bold"/>
                <a:ea typeface="Poppins Bold"/>
                <a:cs typeface="Poppins Bold"/>
                <a:sym typeface="Poppins Bold"/>
              </a:rPr>
              <a:t>21</a:t>
            </a:r>
          </a:p>
        </p:txBody>
      </p:sp>
      <p:sp>
        <p:nvSpPr>
          <p:cNvPr name="TextBox 13" id="13"/>
          <p:cNvSpPr txBox="true"/>
          <p:nvPr/>
        </p:nvSpPr>
        <p:spPr>
          <a:xfrm rot="0">
            <a:off x="3990765" y="5505450"/>
            <a:ext cx="12222365" cy="811149"/>
          </a:xfrm>
          <a:prstGeom prst="rect">
            <a:avLst/>
          </a:prstGeom>
        </p:spPr>
        <p:txBody>
          <a:bodyPr anchor="t" rtlCol="false" tIns="0" lIns="0" bIns="0" rIns="0">
            <a:spAutoFit/>
          </a:bodyPr>
          <a:lstStyle/>
          <a:p>
            <a:pPr algn="just" marL="0" indent="0" lvl="0">
              <a:lnSpc>
                <a:spcPts val="3077"/>
              </a:lnSpc>
            </a:pPr>
            <a:r>
              <a:rPr lang="en-US" sz="2700">
                <a:solidFill>
                  <a:srgbClr val="1C74BB"/>
                </a:solidFill>
                <a:latin typeface="Poppins"/>
                <a:ea typeface="Poppins"/>
                <a:cs typeface="Poppins"/>
                <a:sym typeface="Poppins"/>
              </a:rPr>
              <a:t>The plan targets the function: offer more breaks, use easier task starts, and teach the phrase or signal for "help please."</a:t>
            </a:r>
          </a:p>
        </p:txBody>
      </p:sp>
      <p:sp>
        <p:nvSpPr>
          <p:cNvPr name="TextBox 14" id="14"/>
          <p:cNvSpPr txBox="true"/>
          <p:nvPr/>
        </p:nvSpPr>
        <p:spPr>
          <a:xfrm rot="0">
            <a:off x="3990765" y="7069074"/>
            <a:ext cx="12222365" cy="811149"/>
          </a:xfrm>
          <a:prstGeom prst="rect">
            <a:avLst/>
          </a:prstGeom>
        </p:spPr>
        <p:txBody>
          <a:bodyPr anchor="t" rtlCol="false" tIns="0" lIns="0" bIns="0" rIns="0">
            <a:spAutoFit/>
          </a:bodyPr>
          <a:lstStyle/>
          <a:p>
            <a:pPr algn="just" marL="0" indent="0" lvl="0">
              <a:lnSpc>
                <a:spcPts val="3077"/>
              </a:lnSpc>
            </a:pPr>
            <a:r>
              <a:rPr lang="en-US" sz="2700">
                <a:solidFill>
                  <a:srgbClr val="1C74BB"/>
                </a:solidFill>
                <a:latin typeface="Poppins"/>
                <a:ea typeface="Poppins"/>
                <a:cs typeface="Poppins"/>
                <a:sym typeface="Poppins"/>
              </a:rPr>
              <a:t>Reinforce the replacement! Praise or reward every "help please" request — more than the problem behavior ever earned.</a:t>
            </a:r>
          </a:p>
        </p:txBody>
      </p:sp>
      <p:sp>
        <p:nvSpPr>
          <p:cNvPr name="TextBox 15" id="15"/>
          <p:cNvSpPr txBox="true"/>
          <p:nvPr/>
        </p:nvSpPr>
        <p:spPr>
          <a:xfrm rot="0">
            <a:off x="2764456" y="4172424"/>
            <a:ext cx="851913" cy="752175"/>
          </a:xfrm>
          <a:prstGeom prst="rect">
            <a:avLst/>
          </a:prstGeom>
        </p:spPr>
        <p:txBody>
          <a:bodyPr anchor="t" rtlCol="false" tIns="0" lIns="0" bIns="0" rIns="0">
            <a:spAutoFit/>
          </a:bodyPr>
          <a:lstStyle/>
          <a:p>
            <a:pPr algn="l" marL="0" indent="0" lvl="0">
              <a:lnSpc>
                <a:spcPts val="5124"/>
              </a:lnSpc>
            </a:pPr>
            <a:r>
              <a:rPr lang="en-US" b="true" sz="5394">
                <a:solidFill>
                  <a:srgbClr val="1C74BB"/>
                </a:solidFill>
                <a:latin typeface="Poppins Bold"/>
                <a:ea typeface="Poppins Bold"/>
                <a:cs typeface="Poppins Bold"/>
                <a:sym typeface="Poppins Bold"/>
              </a:rPr>
              <a:t>1.</a:t>
            </a:r>
          </a:p>
        </p:txBody>
      </p:sp>
      <p:sp>
        <p:nvSpPr>
          <p:cNvPr name="TextBox 16" id="16"/>
          <p:cNvSpPr txBox="true"/>
          <p:nvPr/>
        </p:nvSpPr>
        <p:spPr>
          <a:xfrm rot="0">
            <a:off x="2764456" y="5736048"/>
            <a:ext cx="851913" cy="752175"/>
          </a:xfrm>
          <a:prstGeom prst="rect">
            <a:avLst/>
          </a:prstGeom>
        </p:spPr>
        <p:txBody>
          <a:bodyPr anchor="t" rtlCol="false" tIns="0" lIns="0" bIns="0" rIns="0">
            <a:spAutoFit/>
          </a:bodyPr>
          <a:lstStyle/>
          <a:p>
            <a:pPr algn="l" marL="0" indent="0" lvl="0">
              <a:lnSpc>
                <a:spcPts val="5124"/>
              </a:lnSpc>
            </a:pPr>
            <a:r>
              <a:rPr lang="en-US" b="true" sz="5394">
                <a:solidFill>
                  <a:srgbClr val="1C74BB"/>
                </a:solidFill>
                <a:latin typeface="Poppins Bold"/>
                <a:ea typeface="Poppins Bold"/>
                <a:cs typeface="Poppins Bold"/>
                <a:sym typeface="Poppins Bold"/>
              </a:rPr>
              <a:t>2.</a:t>
            </a:r>
          </a:p>
        </p:txBody>
      </p:sp>
      <p:sp>
        <p:nvSpPr>
          <p:cNvPr name="TextBox 17" id="17"/>
          <p:cNvSpPr txBox="true"/>
          <p:nvPr/>
        </p:nvSpPr>
        <p:spPr>
          <a:xfrm rot="0">
            <a:off x="2764456" y="7299672"/>
            <a:ext cx="1580066" cy="752175"/>
          </a:xfrm>
          <a:prstGeom prst="rect">
            <a:avLst/>
          </a:prstGeom>
        </p:spPr>
        <p:txBody>
          <a:bodyPr anchor="t" rtlCol="false" tIns="0" lIns="0" bIns="0" rIns="0">
            <a:spAutoFit/>
          </a:bodyPr>
          <a:lstStyle/>
          <a:p>
            <a:pPr algn="l" marL="0" indent="0" lvl="0">
              <a:lnSpc>
                <a:spcPts val="5124"/>
              </a:lnSpc>
            </a:pPr>
            <a:r>
              <a:rPr lang="en-US" b="true" sz="5394">
                <a:solidFill>
                  <a:srgbClr val="1C74BB"/>
                </a:solidFill>
                <a:latin typeface="Poppins Bold"/>
                <a:ea typeface="Poppins Bold"/>
                <a:cs typeface="Poppins Bold"/>
                <a:sym typeface="Poppins Bold"/>
              </a:rPr>
              <a:t>3.</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E8F6FF"/>
        </a:solidFill>
      </p:bgPr>
    </p:bg>
    <p:spTree>
      <p:nvGrpSpPr>
        <p:cNvPr id="1" name=""/>
        <p:cNvGrpSpPr/>
        <p:nvPr/>
      </p:nvGrpSpPr>
      <p:grpSpPr>
        <a:xfrm>
          <a:off x="0" y="0"/>
          <a:ext cx="0" cy="0"/>
          <a:chOff x="0" y="0"/>
          <a:chExt cx="0" cy="0"/>
        </a:xfrm>
      </p:grpSpPr>
      <p:sp>
        <p:nvSpPr>
          <p:cNvPr name="Freeform 2" id="2"/>
          <p:cNvSpPr/>
          <p:nvPr/>
        </p:nvSpPr>
        <p:spPr>
          <a:xfrm flipH="false" flipV="false" rot="-3855666">
            <a:off x="15046734" y="6345056"/>
            <a:ext cx="5662001" cy="5721512"/>
          </a:xfrm>
          <a:custGeom>
            <a:avLst/>
            <a:gdLst/>
            <a:ahLst/>
            <a:cxnLst/>
            <a:rect r="r" b="b" t="t" l="l"/>
            <a:pathLst>
              <a:path h="5721512" w="5662001">
                <a:moveTo>
                  <a:pt x="0" y="0"/>
                </a:moveTo>
                <a:lnTo>
                  <a:pt x="5662001" y="0"/>
                </a:lnTo>
                <a:lnTo>
                  <a:pt x="5662001"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721374">
            <a:off x="-1084773" y="-3327728"/>
            <a:ext cx="5662001" cy="5721512"/>
          </a:xfrm>
          <a:custGeom>
            <a:avLst/>
            <a:gdLst/>
            <a:ahLst/>
            <a:cxnLst/>
            <a:rect r="r" b="b" t="t" l="l"/>
            <a:pathLst>
              <a:path h="5721512" w="5662001">
                <a:moveTo>
                  <a:pt x="0" y="0"/>
                </a:moveTo>
                <a:lnTo>
                  <a:pt x="5662002" y="0"/>
                </a:lnTo>
                <a:lnTo>
                  <a:pt x="5662002"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715390" y="8128033"/>
            <a:ext cx="1566543" cy="1566543"/>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7D8FF"/>
            </a:solidFill>
          </p:spPr>
        </p:sp>
        <p:sp>
          <p:nvSpPr>
            <p:cNvPr name="TextBox 6" id="6"/>
            <p:cNvSpPr txBox="true"/>
            <p:nvPr/>
          </p:nvSpPr>
          <p:spPr>
            <a:xfrm>
              <a:off x="76200" y="38100"/>
              <a:ext cx="660400" cy="69850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7" id="7"/>
          <p:cNvGrpSpPr/>
          <p:nvPr/>
        </p:nvGrpSpPr>
        <p:grpSpPr>
          <a:xfrm rot="0">
            <a:off x="2764456" y="9205812"/>
            <a:ext cx="11234139" cy="52488"/>
            <a:chOff x="0" y="0"/>
            <a:chExt cx="635000" cy="2967"/>
          </a:xfrm>
        </p:grpSpPr>
        <p:sp>
          <p:nvSpPr>
            <p:cNvPr name="Freeform 8" id="8"/>
            <p:cNvSpPr/>
            <p:nvPr/>
          </p:nvSpPr>
          <p:spPr>
            <a:xfrm flipH="false" flipV="false" rot="0">
              <a:off x="0" y="0"/>
              <a:ext cx="635000" cy="2967"/>
            </a:xfrm>
            <a:custGeom>
              <a:avLst/>
              <a:gdLst/>
              <a:ahLst/>
              <a:cxnLst/>
              <a:rect r="r" b="b" t="t" l="l"/>
              <a:pathLst>
                <a:path h="2967" w="635000">
                  <a:moveTo>
                    <a:pt x="0" y="0"/>
                  </a:moveTo>
                  <a:lnTo>
                    <a:pt x="635000" y="0"/>
                  </a:lnTo>
                  <a:lnTo>
                    <a:pt x="635000" y="2967"/>
                  </a:lnTo>
                  <a:lnTo>
                    <a:pt x="0" y="2967"/>
                  </a:lnTo>
                  <a:close/>
                </a:path>
              </a:pathLst>
            </a:custGeom>
            <a:solidFill>
              <a:srgbClr val="81C1F4"/>
            </a:solidFill>
          </p:spPr>
        </p:sp>
        <p:sp>
          <p:nvSpPr>
            <p:cNvPr name="TextBox 9" id="9"/>
            <p:cNvSpPr txBox="true"/>
            <p:nvPr/>
          </p:nvSpPr>
          <p:spPr>
            <a:xfrm>
              <a:off x="0" y="-38100"/>
              <a:ext cx="635000" cy="41067"/>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a:grpSpLocks noChangeAspect="true"/>
          </p:cNvGrpSpPr>
          <p:nvPr/>
        </p:nvGrpSpPr>
        <p:grpSpPr>
          <a:xfrm rot="0">
            <a:off x="2487847" y="3869873"/>
            <a:ext cx="4801502" cy="4801502"/>
            <a:chOff x="0" y="0"/>
            <a:chExt cx="6350000" cy="6350000"/>
          </a:xfrm>
        </p:grpSpPr>
        <p:sp>
          <p:nvSpPr>
            <p:cNvPr name="Freeform 11" id="11"/>
            <p:cNvSpPr/>
            <p:nvPr/>
          </p:nvSpPr>
          <p:spPr>
            <a:xfrm flipH="false" flipV="false" rot="0">
              <a:off x="0" y="0"/>
              <a:ext cx="6350000" cy="6350000"/>
            </a:xfrm>
            <a:custGeom>
              <a:avLst/>
              <a:gdLst/>
              <a:ahLst/>
              <a:cxnLst/>
              <a:rect r="r" b="b" t="t" l="l"/>
              <a:pathLst>
                <a:path h="6350000" w="6350000">
                  <a:moveTo>
                    <a:pt x="0" y="3175000"/>
                  </a:moveTo>
                  <a:cubicBezTo>
                    <a:pt x="0" y="4928870"/>
                    <a:pt x="1421130" y="6350000"/>
                    <a:pt x="3175000" y="6350000"/>
                  </a:cubicBezTo>
                  <a:lnTo>
                    <a:pt x="6350000" y="6350000"/>
                  </a:lnTo>
                  <a:lnTo>
                    <a:pt x="6350000" y="3175000"/>
                  </a:lnTo>
                  <a:cubicBezTo>
                    <a:pt x="6350000" y="1421130"/>
                    <a:pt x="4928870" y="0"/>
                    <a:pt x="3175000" y="0"/>
                  </a:cubicBezTo>
                  <a:cubicBezTo>
                    <a:pt x="1421130" y="0"/>
                    <a:pt x="0" y="1421130"/>
                    <a:pt x="0" y="3175000"/>
                  </a:cubicBezTo>
                  <a:close/>
                </a:path>
              </a:pathLst>
            </a:custGeom>
            <a:solidFill>
              <a:srgbClr val="81C1F4"/>
            </a:solidFill>
          </p:spPr>
        </p:sp>
        <p:sp>
          <p:nvSpPr>
            <p:cNvPr name="Freeform 12" id="12"/>
            <p:cNvSpPr/>
            <p:nvPr/>
          </p:nvSpPr>
          <p:spPr>
            <a:xfrm flipH="false" flipV="false" rot="0">
              <a:off x="391160" y="364490"/>
              <a:ext cx="5619750" cy="5621020"/>
            </a:xfrm>
            <a:custGeom>
              <a:avLst/>
              <a:gdLst/>
              <a:ahLst/>
              <a:cxnLst/>
              <a:rect r="r" b="b" t="t" l="l"/>
              <a:pathLst>
                <a:path h="5621020" w="5619750">
                  <a:moveTo>
                    <a:pt x="2810510" y="0"/>
                  </a:moveTo>
                  <a:cubicBezTo>
                    <a:pt x="4362450" y="0"/>
                    <a:pt x="5619750" y="1258570"/>
                    <a:pt x="5619750" y="2810510"/>
                  </a:cubicBezTo>
                  <a:cubicBezTo>
                    <a:pt x="5619750" y="4362450"/>
                    <a:pt x="4361180" y="5621020"/>
                    <a:pt x="2810510" y="5621020"/>
                  </a:cubicBezTo>
                  <a:cubicBezTo>
                    <a:pt x="1258570" y="5621020"/>
                    <a:pt x="0" y="4362450"/>
                    <a:pt x="0" y="2810510"/>
                  </a:cubicBezTo>
                  <a:cubicBezTo>
                    <a:pt x="1270" y="1258570"/>
                    <a:pt x="1258570" y="0"/>
                    <a:pt x="2810510" y="0"/>
                  </a:cubicBezTo>
                  <a:close/>
                </a:path>
              </a:pathLst>
            </a:custGeom>
            <a:blipFill>
              <a:blip r:embed="rId4"/>
              <a:stretch>
                <a:fillRect l="-11" t="0" r="-11" b="0"/>
              </a:stretch>
            </a:blipFill>
          </p:spPr>
        </p:sp>
      </p:grpSp>
      <p:sp>
        <p:nvSpPr>
          <p:cNvPr name="TextBox 13" id="13"/>
          <p:cNvSpPr txBox="true"/>
          <p:nvPr/>
        </p:nvSpPr>
        <p:spPr>
          <a:xfrm rot="0">
            <a:off x="2764456" y="2359733"/>
            <a:ext cx="13073588" cy="910505"/>
          </a:xfrm>
          <a:prstGeom prst="rect">
            <a:avLst/>
          </a:prstGeom>
        </p:spPr>
        <p:txBody>
          <a:bodyPr anchor="t" rtlCol="false" tIns="0" lIns="0" bIns="0" rIns="0">
            <a:spAutoFit/>
          </a:bodyPr>
          <a:lstStyle/>
          <a:p>
            <a:pPr algn="l" marL="0" indent="0" lvl="0">
              <a:lnSpc>
                <a:spcPts val="6310"/>
              </a:lnSpc>
            </a:pPr>
            <a:r>
              <a:rPr lang="en-US" b="true" sz="6642">
                <a:solidFill>
                  <a:srgbClr val="1C74BB"/>
                </a:solidFill>
                <a:latin typeface="Poppins Bold"/>
                <a:ea typeface="Poppins Bold"/>
                <a:cs typeface="Poppins Bold"/>
                <a:sym typeface="Poppins Bold"/>
              </a:rPr>
              <a:t>HOW TO USE GRAPHS AT HOME</a:t>
            </a:r>
          </a:p>
        </p:txBody>
      </p:sp>
      <p:sp>
        <p:nvSpPr>
          <p:cNvPr name="TextBox 14" id="14"/>
          <p:cNvSpPr txBox="true"/>
          <p:nvPr/>
        </p:nvSpPr>
        <p:spPr>
          <a:xfrm rot="0">
            <a:off x="7498899" y="4102925"/>
            <a:ext cx="8383484" cy="1592185"/>
          </a:xfrm>
          <a:prstGeom prst="rect">
            <a:avLst/>
          </a:prstGeom>
        </p:spPr>
        <p:txBody>
          <a:bodyPr anchor="t" rtlCol="false" tIns="0" lIns="0" bIns="0" rIns="0">
            <a:spAutoFit/>
          </a:bodyPr>
          <a:lstStyle/>
          <a:p>
            <a:pPr algn="just" marL="0" indent="0" lvl="0">
              <a:lnSpc>
                <a:spcPts val="3075"/>
              </a:lnSpc>
            </a:pPr>
            <a:r>
              <a:rPr lang="en-US" sz="2698">
                <a:solidFill>
                  <a:srgbClr val="1C74BB"/>
                </a:solidFill>
                <a:latin typeface="Poppins"/>
                <a:ea typeface="Poppins"/>
                <a:cs typeface="Poppins"/>
                <a:sym typeface="Poppins"/>
              </a:rPr>
              <a:t>Choose one problem behavior and one replacement skill to track. Use simple methods: tally marks, a timer, or stickers. Keep it easy so you can stay consistent every day.</a:t>
            </a:r>
          </a:p>
        </p:txBody>
      </p:sp>
      <p:sp>
        <p:nvSpPr>
          <p:cNvPr name="TextBox 15" id="15"/>
          <p:cNvSpPr txBox="true"/>
          <p:nvPr/>
        </p:nvSpPr>
        <p:spPr>
          <a:xfrm rot="0">
            <a:off x="1210522" y="8290997"/>
            <a:ext cx="1071411" cy="1006466"/>
          </a:xfrm>
          <a:prstGeom prst="rect">
            <a:avLst/>
          </a:prstGeom>
        </p:spPr>
        <p:txBody>
          <a:bodyPr anchor="t" rtlCol="false" tIns="0" lIns="0" bIns="0" rIns="0">
            <a:spAutoFit/>
          </a:bodyPr>
          <a:lstStyle/>
          <a:p>
            <a:pPr algn="l" marL="0" indent="0" lvl="0">
              <a:lnSpc>
                <a:spcPts val="6972"/>
              </a:lnSpc>
            </a:pPr>
            <a:r>
              <a:rPr lang="en-US" b="true" sz="7339">
                <a:solidFill>
                  <a:srgbClr val="1C74BB"/>
                </a:solidFill>
                <a:latin typeface="Poppins Bold"/>
                <a:ea typeface="Poppins Bold"/>
                <a:cs typeface="Poppins Bold"/>
                <a:sym typeface="Poppins Bold"/>
              </a:rPr>
              <a:t>22</a:t>
            </a:r>
          </a:p>
        </p:txBody>
      </p:sp>
      <p:sp>
        <p:nvSpPr>
          <p:cNvPr name="TextBox 16" id="16"/>
          <p:cNvSpPr txBox="true"/>
          <p:nvPr/>
        </p:nvSpPr>
        <p:spPr>
          <a:xfrm rot="0">
            <a:off x="7543237" y="6446075"/>
            <a:ext cx="8383484" cy="1982710"/>
          </a:xfrm>
          <a:prstGeom prst="rect">
            <a:avLst/>
          </a:prstGeom>
        </p:spPr>
        <p:txBody>
          <a:bodyPr anchor="t" rtlCol="false" tIns="0" lIns="0" bIns="0" rIns="0">
            <a:spAutoFit/>
          </a:bodyPr>
          <a:lstStyle/>
          <a:p>
            <a:pPr algn="just" marL="0" indent="0" lvl="0">
              <a:lnSpc>
                <a:spcPts val="3075"/>
              </a:lnSpc>
            </a:pPr>
            <a:r>
              <a:rPr lang="en-US" sz="2698">
                <a:solidFill>
                  <a:srgbClr val="1C74BB"/>
                </a:solidFill>
                <a:latin typeface="Poppins"/>
                <a:ea typeface="Poppins"/>
                <a:cs typeface="Poppins"/>
                <a:sym typeface="Poppins"/>
              </a:rPr>
              <a:t>Do a weekly review: look for trends — is the problem behavior going down? Is the replacement skill going up? Change only one thing at a time, and keep it in place for at least a week before adjusting.</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E8F6FF"/>
        </a:solidFill>
      </p:bgPr>
    </p:bg>
    <p:spTree>
      <p:nvGrpSpPr>
        <p:cNvPr id="1" name=""/>
        <p:cNvGrpSpPr/>
        <p:nvPr/>
      </p:nvGrpSpPr>
      <p:grpSpPr>
        <a:xfrm>
          <a:off x="0" y="0"/>
          <a:ext cx="0" cy="0"/>
          <a:chOff x="0" y="0"/>
          <a:chExt cx="0" cy="0"/>
        </a:xfrm>
      </p:grpSpPr>
      <p:sp>
        <p:nvSpPr>
          <p:cNvPr name="TextBox 2" id="2"/>
          <p:cNvSpPr txBox="true"/>
          <p:nvPr/>
        </p:nvSpPr>
        <p:spPr>
          <a:xfrm rot="0">
            <a:off x="2764456" y="2350208"/>
            <a:ext cx="13073588" cy="954588"/>
          </a:xfrm>
          <a:prstGeom prst="rect">
            <a:avLst/>
          </a:prstGeom>
        </p:spPr>
        <p:txBody>
          <a:bodyPr anchor="t" rtlCol="false" tIns="0" lIns="0" bIns="0" rIns="0">
            <a:spAutoFit/>
          </a:bodyPr>
          <a:lstStyle/>
          <a:p>
            <a:pPr algn="l" marL="0" indent="0" lvl="0">
              <a:lnSpc>
                <a:spcPts val="6510"/>
              </a:lnSpc>
            </a:pPr>
            <a:r>
              <a:rPr lang="en-US" b="true" sz="6852">
                <a:solidFill>
                  <a:srgbClr val="1C74BB"/>
                </a:solidFill>
                <a:latin typeface="Poppins Bold"/>
                <a:ea typeface="Poppins Bold"/>
                <a:cs typeface="Poppins Bold"/>
                <a:sym typeface="Poppins Bold"/>
              </a:rPr>
              <a:t>COMMON PITFALLS AND FIXES</a:t>
            </a:r>
          </a:p>
        </p:txBody>
      </p:sp>
      <p:sp>
        <p:nvSpPr>
          <p:cNvPr name="Freeform 3" id="3"/>
          <p:cNvSpPr/>
          <p:nvPr/>
        </p:nvSpPr>
        <p:spPr>
          <a:xfrm flipH="false" flipV="false" rot="-3855666">
            <a:off x="15046734" y="6345056"/>
            <a:ext cx="5662001" cy="5721512"/>
          </a:xfrm>
          <a:custGeom>
            <a:avLst/>
            <a:gdLst/>
            <a:ahLst/>
            <a:cxnLst/>
            <a:rect r="r" b="b" t="t" l="l"/>
            <a:pathLst>
              <a:path h="5721512" w="5662001">
                <a:moveTo>
                  <a:pt x="0" y="0"/>
                </a:moveTo>
                <a:lnTo>
                  <a:pt x="5662001" y="0"/>
                </a:lnTo>
                <a:lnTo>
                  <a:pt x="5662001"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721374">
            <a:off x="-1084773" y="-3327728"/>
            <a:ext cx="5662001" cy="5721512"/>
          </a:xfrm>
          <a:custGeom>
            <a:avLst/>
            <a:gdLst/>
            <a:ahLst/>
            <a:cxnLst/>
            <a:rect r="r" b="b" t="t" l="l"/>
            <a:pathLst>
              <a:path h="5721512" w="5662001">
                <a:moveTo>
                  <a:pt x="0" y="0"/>
                </a:moveTo>
                <a:lnTo>
                  <a:pt x="5662002" y="0"/>
                </a:lnTo>
                <a:lnTo>
                  <a:pt x="5662002"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5" id="5"/>
          <p:cNvGrpSpPr/>
          <p:nvPr/>
        </p:nvGrpSpPr>
        <p:grpSpPr>
          <a:xfrm rot="0">
            <a:off x="715390" y="8128033"/>
            <a:ext cx="1566543" cy="1566543"/>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7D8FF"/>
            </a:solidFill>
          </p:spPr>
        </p:sp>
        <p:sp>
          <p:nvSpPr>
            <p:cNvPr name="TextBox 7" id="7"/>
            <p:cNvSpPr txBox="true"/>
            <p:nvPr/>
          </p:nvSpPr>
          <p:spPr>
            <a:xfrm>
              <a:off x="76200" y="38100"/>
              <a:ext cx="660400" cy="69850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8" id="8"/>
          <p:cNvGrpSpPr/>
          <p:nvPr/>
        </p:nvGrpSpPr>
        <p:grpSpPr>
          <a:xfrm rot="0">
            <a:off x="2764456" y="9205812"/>
            <a:ext cx="11234139" cy="52488"/>
            <a:chOff x="0" y="0"/>
            <a:chExt cx="635000" cy="2967"/>
          </a:xfrm>
        </p:grpSpPr>
        <p:sp>
          <p:nvSpPr>
            <p:cNvPr name="Freeform 9" id="9"/>
            <p:cNvSpPr/>
            <p:nvPr/>
          </p:nvSpPr>
          <p:spPr>
            <a:xfrm flipH="false" flipV="false" rot="0">
              <a:off x="0" y="0"/>
              <a:ext cx="635000" cy="2967"/>
            </a:xfrm>
            <a:custGeom>
              <a:avLst/>
              <a:gdLst/>
              <a:ahLst/>
              <a:cxnLst/>
              <a:rect r="r" b="b" t="t" l="l"/>
              <a:pathLst>
                <a:path h="2967" w="635000">
                  <a:moveTo>
                    <a:pt x="0" y="0"/>
                  </a:moveTo>
                  <a:lnTo>
                    <a:pt x="635000" y="0"/>
                  </a:lnTo>
                  <a:lnTo>
                    <a:pt x="635000" y="2967"/>
                  </a:lnTo>
                  <a:lnTo>
                    <a:pt x="0" y="2967"/>
                  </a:lnTo>
                  <a:close/>
                </a:path>
              </a:pathLst>
            </a:custGeom>
            <a:solidFill>
              <a:srgbClr val="81C1F4"/>
            </a:solidFill>
          </p:spPr>
        </p:sp>
        <p:sp>
          <p:nvSpPr>
            <p:cNvPr name="TextBox 10" id="10"/>
            <p:cNvSpPr txBox="true"/>
            <p:nvPr/>
          </p:nvSpPr>
          <p:spPr>
            <a:xfrm>
              <a:off x="0" y="-38100"/>
              <a:ext cx="635000" cy="41067"/>
            </a:xfrm>
            <a:prstGeom prst="rect">
              <a:avLst/>
            </a:prstGeom>
          </p:spPr>
          <p:txBody>
            <a:bodyPr anchor="ctr" rtlCol="false" tIns="50800" lIns="50800" bIns="50800" rIns="50800"/>
            <a:lstStyle/>
            <a:p>
              <a:pPr algn="ctr" marL="0" indent="0" lvl="0">
                <a:lnSpc>
                  <a:spcPts val="2659"/>
                </a:lnSpc>
              </a:pPr>
            </a:p>
          </p:txBody>
        </p:sp>
      </p:grpSp>
      <p:sp>
        <p:nvSpPr>
          <p:cNvPr name="TextBox 11" id="11"/>
          <p:cNvSpPr txBox="true"/>
          <p:nvPr/>
        </p:nvSpPr>
        <p:spPr>
          <a:xfrm rot="0">
            <a:off x="3990765" y="3941826"/>
            <a:ext cx="12222365" cy="1201660"/>
          </a:xfrm>
          <a:prstGeom prst="rect">
            <a:avLst/>
          </a:prstGeom>
        </p:spPr>
        <p:txBody>
          <a:bodyPr anchor="t" rtlCol="false" tIns="0" lIns="0" bIns="0" rIns="0">
            <a:spAutoFit/>
          </a:bodyPr>
          <a:lstStyle/>
          <a:p>
            <a:pPr algn="just" marL="0" indent="0" lvl="0">
              <a:lnSpc>
                <a:spcPts val="3075"/>
              </a:lnSpc>
            </a:pPr>
            <a:r>
              <a:rPr lang="en-US" sz="2698">
                <a:solidFill>
                  <a:srgbClr val="1C74BB"/>
                </a:solidFill>
                <a:latin typeface="Poppins"/>
                <a:ea typeface="Poppins"/>
                <a:cs typeface="Poppins"/>
                <a:sym typeface="Poppins"/>
              </a:rPr>
              <a:t>Inconsistent definitions can lead to unreliable data. Revisit and align on the operational definition with your team so everyone is measuring the same behavior the same way.</a:t>
            </a:r>
          </a:p>
        </p:txBody>
      </p:sp>
      <p:sp>
        <p:nvSpPr>
          <p:cNvPr name="TextBox 12" id="12"/>
          <p:cNvSpPr txBox="true"/>
          <p:nvPr/>
        </p:nvSpPr>
        <p:spPr>
          <a:xfrm rot="0">
            <a:off x="1210522" y="8300522"/>
            <a:ext cx="1071411" cy="1035124"/>
          </a:xfrm>
          <a:prstGeom prst="rect">
            <a:avLst/>
          </a:prstGeom>
        </p:spPr>
        <p:txBody>
          <a:bodyPr anchor="t" rtlCol="false" tIns="0" lIns="0" bIns="0" rIns="0">
            <a:spAutoFit/>
          </a:bodyPr>
          <a:lstStyle/>
          <a:p>
            <a:pPr algn="l" marL="0" indent="0" lvl="0">
              <a:lnSpc>
                <a:spcPts val="7193"/>
              </a:lnSpc>
            </a:pPr>
            <a:r>
              <a:rPr lang="en-US" b="true" sz="7571">
                <a:solidFill>
                  <a:srgbClr val="1C74BB"/>
                </a:solidFill>
                <a:latin typeface="Poppins Bold"/>
                <a:ea typeface="Poppins Bold"/>
                <a:cs typeface="Poppins Bold"/>
                <a:sym typeface="Poppins Bold"/>
              </a:rPr>
              <a:t>1</a:t>
            </a:r>
          </a:p>
        </p:txBody>
      </p:sp>
      <p:sp>
        <p:nvSpPr>
          <p:cNvPr name="TextBox 13" id="13"/>
          <p:cNvSpPr txBox="true"/>
          <p:nvPr/>
        </p:nvSpPr>
        <p:spPr>
          <a:xfrm rot="0">
            <a:off x="3990765" y="5505450"/>
            <a:ext cx="12222365" cy="1201660"/>
          </a:xfrm>
          <a:prstGeom prst="rect">
            <a:avLst/>
          </a:prstGeom>
        </p:spPr>
        <p:txBody>
          <a:bodyPr anchor="t" rtlCol="false" tIns="0" lIns="0" bIns="0" rIns="0">
            <a:spAutoFit/>
          </a:bodyPr>
          <a:lstStyle/>
          <a:p>
            <a:pPr algn="just" marL="0" indent="0" lvl="0">
              <a:lnSpc>
                <a:spcPts val="3075"/>
              </a:lnSpc>
            </a:pPr>
            <a:r>
              <a:rPr lang="en-US" sz="2698">
                <a:solidFill>
                  <a:srgbClr val="1C74BB"/>
                </a:solidFill>
                <a:latin typeface="Poppins"/>
                <a:ea typeface="Poppins"/>
                <a:cs typeface="Poppins"/>
                <a:sym typeface="Poppins"/>
              </a:rPr>
              <a:t>Accidentally reinforcing problem behavior happens easily. Shift your praise and attention to the replacement behavior instead — make sure the replacement "pays off" more than the problem behavior.</a:t>
            </a:r>
          </a:p>
        </p:txBody>
      </p:sp>
      <p:sp>
        <p:nvSpPr>
          <p:cNvPr name="TextBox 14" id="14"/>
          <p:cNvSpPr txBox="true"/>
          <p:nvPr/>
        </p:nvSpPr>
        <p:spPr>
          <a:xfrm rot="0">
            <a:off x="3990765" y="7069074"/>
            <a:ext cx="12222365" cy="1201660"/>
          </a:xfrm>
          <a:prstGeom prst="rect">
            <a:avLst/>
          </a:prstGeom>
        </p:spPr>
        <p:txBody>
          <a:bodyPr anchor="t" rtlCol="false" tIns="0" lIns="0" bIns="0" rIns="0">
            <a:spAutoFit/>
          </a:bodyPr>
          <a:lstStyle/>
          <a:p>
            <a:pPr algn="just" marL="0" indent="0" lvl="0">
              <a:lnSpc>
                <a:spcPts val="3075"/>
              </a:lnSpc>
            </a:pPr>
            <a:r>
              <a:rPr lang="en-US" sz="2698">
                <a:solidFill>
                  <a:srgbClr val="1C74BB"/>
                </a:solidFill>
                <a:latin typeface="Poppins"/>
                <a:ea typeface="Poppins"/>
                <a:cs typeface="Poppins"/>
                <a:sym typeface="Poppins"/>
              </a:rPr>
              <a:t>Changing too many things at once makes it hard to know what's working. Limit yourself to one change per week and give it time before adjusting again.</a:t>
            </a:r>
          </a:p>
        </p:txBody>
      </p:sp>
      <p:sp>
        <p:nvSpPr>
          <p:cNvPr name="TextBox 15" id="15"/>
          <p:cNvSpPr txBox="true"/>
          <p:nvPr/>
        </p:nvSpPr>
        <p:spPr>
          <a:xfrm rot="0">
            <a:off x="2764456" y="4181949"/>
            <a:ext cx="851913" cy="807023"/>
          </a:xfrm>
          <a:prstGeom prst="rect">
            <a:avLst/>
          </a:prstGeom>
        </p:spPr>
        <p:txBody>
          <a:bodyPr anchor="t" rtlCol="false" tIns="0" lIns="0" bIns="0" rIns="0">
            <a:spAutoFit/>
          </a:bodyPr>
          <a:lstStyle/>
          <a:p>
            <a:pPr algn="l" marL="0" indent="0" lvl="0">
              <a:lnSpc>
                <a:spcPts val="5506"/>
              </a:lnSpc>
            </a:pPr>
          </a:p>
        </p:txBody>
      </p:sp>
      <p:sp>
        <p:nvSpPr>
          <p:cNvPr name="TextBox 16" id="16"/>
          <p:cNvSpPr txBox="true"/>
          <p:nvPr/>
        </p:nvSpPr>
        <p:spPr>
          <a:xfrm rot="0">
            <a:off x="2764456" y="5745573"/>
            <a:ext cx="851913" cy="807023"/>
          </a:xfrm>
          <a:prstGeom prst="rect">
            <a:avLst/>
          </a:prstGeom>
        </p:spPr>
        <p:txBody>
          <a:bodyPr anchor="t" rtlCol="false" tIns="0" lIns="0" bIns="0" rIns="0">
            <a:spAutoFit/>
          </a:bodyPr>
          <a:lstStyle/>
          <a:p>
            <a:pPr algn="l" marL="0" indent="0" lvl="0">
              <a:lnSpc>
                <a:spcPts val="5506"/>
              </a:lnSpc>
            </a:pPr>
          </a:p>
        </p:txBody>
      </p:sp>
      <p:sp>
        <p:nvSpPr>
          <p:cNvPr name="TextBox 17" id="17"/>
          <p:cNvSpPr txBox="true"/>
          <p:nvPr/>
        </p:nvSpPr>
        <p:spPr>
          <a:xfrm rot="0">
            <a:off x="2764456" y="7309197"/>
            <a:ext cx="1580066" cy="807023"/>
          </a:xfrm>
          <a:prstGeom prst="rect">
            <a:avLst/>
          </a:prstGeom>
        </p:spPr>
        <p:txBody>
          <a:bodyPr anchor="t" rtlCol="false" tIns="0" lIns="0" bIns="0" rIns="0">
            <a:spAutoFit/>
          </a:bodyPr>
          <a:lstStyle/>
          <a:p>
            <a:pPr algn="l" marL="0" indent="0" lvl="0">
              <a:lnSpc>
                <a:spcPts val="5506"/>
              </a:lnSpc>
            </a:pP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E8F6FF"/>
        </a:solidFill>
      </p:bgPr>
    </p:bg>
    <p:spTree>
      <p:nvGrpSpPr>
        <p:cNvPr id="1" name=""/>
        <p:cNvGrpSpPr/>
        <p:nvPr/>
      </p:nvGrpSpPr>
      <p:grpSpPr>
        <a:xfrm>
          <a:off x="0" y="0"/>
          <a:ext cx="0" cy="0"/>
          <a:chOff x="0" y="0"/>
          <a:chExt cx="0" cy="0"/>
        </a:xfrm>
      </p:grpSpPr>
      <p:sp>
        <p:nvSpPr>
          <p:cNvPr name="Freeform 2" id="2"/>
          <p:cNvSpPr/>
          <p:nvPr/>
        </p:nvSpPr>
        <p:spPr>
          <a:xfrm flipH="false" flipV="false" rot="-3855666">
            <a:off x="15046734" y="6345056"/>
            <a:ext cx="5662001" cy="5721512"/>
          </a:xfrm>
          <a:custGeom>
            <a:avLst/>
            <a:gdLst/>
            <a:ahLst/>
            <a:cxnLst/>
            <a:rect r="r" b="b" t="t" l="l"/>
            <a:pathLst>
              <a:path h="5721512" w="5662001">
                <a:moveTo>
                  <a:pt x="0" y="0"/>
                </a:moveTo>
                <a:lnTo>
                  <a:pt x="5662001" y="0"/>
                </a:lnTo>
                <a:lnTo>
                  <a:pt x="5662001"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721374">
            <a:off x="-1084773" y="-3327728"/>
            <a:ext cx="5662001" cy="5721512"/>
          </a:xfrm>
          <a:custGeom>
            <a:avLst/>
            <a:gdLst/>
            <a:ahLst/>
            <a:cxnLst/>
            <a:rect r="r" b="b" t="t" l="l"/>
            <a:pathLst>
              <a:path h="5721512" w="5662001">
                <a:moveTo>
                  <a:pt x="0" y="0"/>
                </a:moveTo>
                <a:lnTo>
                  <a:pt x="5662002" y="0"/>
                </a:lnTo>
                <a:lnTo>
                  <a:pt x="5662002"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715390" y="8128033"/>
            <a:ext cx="1566543" cy="1566543"/>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7D8FF"/>
            </a:solidFill>
          </p:spPr>
        </p:sp>
        <p:sp>
          <p:nvSpPr>
            <p:cNvPr name="TextBox 6" id="6"/>
            <p:cNvSpPr txBox="true"/>
            <p:nvPr/>
          </p:nvSpPr>
          <p:spPr>
            <a:xfrm>
              <a:off x="76200" y="38100"/>
              <a:ext cx="660400" cy="69850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7" id="7"/>
          <p:cNvGrpSpPr/>
          <p:nvPr/>
        </p:nvGrpSpPr>
        <p:grpSpPr>
          <a:xfrm rot="0">
            <a:off x="2764456" y="9205812"/>
            <a:ext cx="11234139" cy="52488"/>
            <a:chOff x="0" y="0"/>
            <a:chExt cx="635000" cy="2967"/>
          </a:xfrm>
        </p:grpSpPr>
        <p:sp>
          <p:nvSpPr>
            <p:cNvPr name="Freeform 8" id="8"/>
            <p:cNvSpPr/>
            <p:nvPr/>
          </p:nvSpPr>
          <p:spPr>
            <a:xfrm flipH="false" flipV="false" rot="0">
              <a:off x="0" y="0"/>
              <a:ext cx="635000" cy="2967"/>
            </a:xfrm>
            <a:custGeom>
              <a:avLst/>
              <a:gdLst/>
              <a:ahLst/>
              <a:cxnLst/>
              <a:rect r="r" b="b" t="t" l="l"/>
              <a:pathLst>
                <a:path h="2967" w="635000">
                  <a:moveTo>
                    <a:pt x="0" y="0"/>
                  </a:moveTo>
                  <a:lnTo>
                    <a:pt x="635000" y="0"/>
                  </a:lnTo>
                  <a:lnTo>
                    <a:pt x="635000" y="2967"/>
                  </a:lnTo>
                  <a:lnTo>
                    <a:pt x="0" y="2967"/>
                  </a:lnTo>
                  <a:close/>
                </a:path>
              </a:pathLst>
            </a:custGeom>
            <a:solidFill>
              <a:srgbClr val="81C1F4"/>
            </a:solidFill>
          </p:spPr>
        </p:sp>
        <p:sp>
          <p:nvSpPr>
            <p:cNvPr name="TextBox 9" id="9"/>
            <p:cNvSpPr txBox="true"/>
            <p:nvPr/>
          </p:nvSpPr>
          <p:spPr>
            <a:xfrm>
              <a:off x="0" y="-38100"/>
              <a:ext cx="635000" cy="41067"/>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0">
            <a:off x="2764456" y="4356465"/>
            <a:ext cx="829060" cy="829060"/>
          </a:xfrm>
          <a:custGeom>
            <a:avLst/>
            <a:gdLst/>
            <a:ahLst/>
            <a:cxnLst/>
            <a:rect r="r" b="b" t="t" l="l"/>
            <a:pathLst>
              <a:path h="829060" w="829060">
                <a:moveTo>
                  <a:pt x="0" y="0"/>
                </a:moveTo>
                <a:lnTo>
                  <a:pt x="829060" y="0"/>
                </a:lnTo>
                <a:lnTo>
                  <a:pt x="829060" y="829060"/>
                </a:lnTo>
                <a:lnTo>
                  <a:pt x="0" y="82906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1" id="11"/>
          <p:cNvSpPr txBox="true"/>
          <p:nvPr/>
        </p:nvSpPr>
        <p:spPr>
          <a:xfrm rot="0">
            <a:off x="2764456" y="2331158"/>
            <a:ext cx="9661250" cy="1228478"/>
          </a:xfrm>
          <a:prstGeom prst="rect">
            <a:avLst/>
          </a:prstGeom>
        </p:spPr>
        <p:txBody>
          <a:bodyPr anchor="t" rtlCol="false" tIns="0" lIns="0" bIns="0" rIns="0">
            <a:spAutoFit/>
          </a:bodyPr>
          <a:lstStyle/>
          <a:p>
            <a:pPr algn="l" marL="0" indent="0" lvl="0">
              <a:lnSpc>
                <a:spcPts val="4538"/>
              </a:lnSpc>
            </a:pPr>
            <a:r>
              <a:rPr lang="en-US" b="true" sz="4777">
                <a:solidFill>
                  <a:srgbClr val="1C74BB"/>
                </a:solidFill>
                <a:latin typeface="Poppins Bold"/>
                <a:ea typeface="Poppins Bold"/>
                <a:cs typeface="Poppins Bold"/>
                <a:sym typeface="Poppins Bold"/>
              </a:rPr>
              <a:t>COLLABORATING WITH YOUR TEAM</a:t>
            </a:r>
          </a:p>
        </p:txBody>
      </p:sp>
      <p:sp>
        <p:nvSpPr>
          <p:cNvPr name="TextBox 12" id="12"/>
          <p:cNvSpPr txBox="true"/>
          <p:nvPr/>
        </p:nvSpPr>
        <p:spPr>
          <a:xfrm rot="0">
            <a:off x="4082383" y="4005314"/>
            <a:ext cx="11219228" cy="1592185"/>
          </a:xfrm>
          <a:prstGeom prst="rect">
            <a:avLst/>
          </a:prstGeom>
        </p:spPr>
        <p:txBody>
          <a:bodyPr anchor="t" rtlCol="false" tIns="0" lIns="0" bIns="0" rIns="0">
            <a:spAutoFit/>
          </a:bodyPr>
          <a:lstStyle/>
          <a:p>
            <a:pPr algn="just" marL="0" indent="0" lvl="0">
              <a:lnSpc>
                <a:spcPts val="3075"/>
              </a:lnSpc>
            </a:pPr>
            <a:r>
              <a:rPr lang="en-US" sz="2698">
                <a:solidFill>
                  <a:srgbClr val="1C74BB"/>
                </a:solidFill>
                <a:latin typeface="Poppins"/>
                <a:ea typeface="Poppins"/>
                <a:cs typeface="Poppins"/>
                <a:sym typeface="Poppins"/>
              </a:rPr>
              <a:t>Share home data and observations openly with your care team. Ask how your child's behavior function guides strategies used at school or in the clinic. Request that staff model prompts and reinforcement techniques so you can use them at home too.</a:t>
            </a:r>
          </a:p>
        </p:txBody>
      </p:sp>
      <p:sp>
        <p:nvSpPr>
          <p:cNvPr name="TextBox 13" id="13"/>
          <p:cNvSpPr txBox="true"/>
          <p:nvPr/>
        </p:nvSpPr>
        <p:spPr>
          <a:xfrm rot="0">
            <a:off x="1210522" y="8262422"/>
            <a:ext cx="1071411" cy="723099"/>
          </a:xfrm>
          <a:prstGeom prst="rect">
            <a:avLst/>
          </a:prstGeom>
        </p:spPr>
        <p:txBody>
          <a:bodyPr anchor="t" rtlCol="false" tIns="0" lIns="0" bIns="0" rIns="0">
            <a:spAutoFit/>
          </a:bodyPr>
          <a:lstStyle/>
          <a:p>
            <a:pPr algn="l" marL="0" indent="0" lvl="0">
              <a:lnSpc>
                <a:spcPts val="5014"/>
              </a:lnSpc>
            </a:pPr>
            <a:r>
              <a:rPr lang="en-US" b="true" sz="5278">
                <a:solidFill>
                  <a:srgbClr val="1C74BB"/>
                </a:solidFill>
                <a:latin typeface="Poppins Bold"/>
                <a:ea typeface="Poppins Bold"/>
                <a:cs typeface="Poppins Bold"/>
                <a:sym typeface="Poppins Bold"/>
              </a:rPr>
              <a:t>24</a:t>
            </a:r>
          </a:p>
        </p:txBody>
      </p:sp>
      <p:sp>
        <p:nvSpPr>
          <p:cNvPr name="TextBox 14" id="14"/>
          <p:cNvSpPr txBox="true"/>
          <p:nvPr/>
        </p:nvSpPr>
        <p:spPr>
          <a:xfrm rot="0">
            <a:off x="4082383" y="5913942"/>
            <a:ext cx="11219228" cy="1592185"/>
          </a:xfrm>
          <a:prstGeom prst="rect">
            <a:avLst/>
          </a:prstGeom>
        </p:spPr>
        <p:txBody>
          <a:bodyPr anchor="t" rtlCol="false" tIns="0" lIns="0" bIns="0" rIns="0">
            <a:spAutoFit/>
          </a:bodyPr>
          <a:lstStyle/>
          <a:p>
            <a:pPr algn="just" marL="0" indent="0" lvl="0">
              <a:lnSpc>
                <a:spcPts val="3075"/>
              </a:lnSpc>
            </a:pPr>
            <a:r>
              <a:rPr lang="en-US" sz="2698">
                <a:solidFill>
                  <a:srgbClr val="1C74BB"/>
                </a:solidFill>
                <a:latin typeface="Poppins"/>
                <a:ea typeface="Poppins"/>
                <a:cs typeface="Poppins"/>
                <a:sym typeface="Poppins"/>
              </a:rPr>
              <a:t>Agree on 1–2 consistent steps that everyone — family, teachers, and therapists — will use the same way. Consistency across settings helps your child learn faster and makes the data more meaningful for everyone on the team.</a:t>
            </a:r>
          </a:p>
        </p:txBody>
      </p:sp>
      <p:sp>
        <p:nvSpPr>
          <p:cNvPr name="Freeform 15" id="15"/>
          <p:cNvSpPr/>
          <p:nvPr/>
        </p:nvSpPr>
        <p:spPr>
          <a:xfrm flipH="false" flipV="false" rot="0">
            <a:off x="2764456" y="6300274"/>
            <a:ext cx="829060" cy="829060"/>
          </a:xfrm>
          <a:custGeom>
            <a:avLst/>
            <a:gdLst/>
            <a:ahLst/>
            <a:cxnLst/>
            <a:rect r="r" b="b" t="t" l="l"/>
            <a:pathLst>
              <a:path h="829060" w="829060">
                <a:moveTo>
                  <a:pt x="0" y="0"/>
                </a:moveTo>
                <a:lnTo>
                  <a:pt x="829060" y="0"/>
                </a:lnTo>
                <a:lnTo>
                  <a:pt x="829060" y="829060"/>
                </a:lnTo>
                <a:lnTo>
                  <a:pt x="0" y="82906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E8F6FF"/>
        </a:solidFill>
      </p:bgPr>
    </p:bg>
    <p:spTree>
      <p:nvGrpSpPr>
        <p:cNvPr id="1" name=""/>
        <p:cNvGrpSpPr/>
        <p:nvPr/>
      </p:nvGrpSpPr>
      <p:grpSpPr>
        <a:xfrm>
          <a:off x="0" y="0"/>
          <a:ext cx="0" cy="0"/>
          <a:chOff x="0" y="0"/>
          <a:chExt cx="0" cy="0"/>
        </a:xfrm>
      </p:grpSpPr>
      <p:sp>
        <p:nvSpPr>
          <p:cNvPr name="Freeform 2" id="2"/>
          <p:cNvSpPr/>
          <p:nvPr/>
        </p:nvSpPr>
        <p:spPr>
          <a:xfrm flipH="false" flipV="false" rot="-3855666">
            <a:off x="15046734" y="6345056"/>
            <a:ext cx="5662001" cy="5721512"/>
          </a:xfrm>
          <a:custGeom>
            <a:avLst/>
            <a:gdLst/>
            <a:ahLst/>
            <a:cxnLst/>
            <a:rect r="r" b="b" t="t" l="l"/>
            <a:pathLst>
              <a:path h="5721512" w="5662001">
                <a:moveTo>
                  <a:pt x="0" y="0"/>
                </a:moveTo>
                <a:lnTo>
                  <a:pt x="5662001" y="0"/>
                </a:lnTo>
                <a:lnTo>
                  <a:pt x="5662001"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721374">
            <a:off x="-1084773" y="-3327728"/>
            <a:ext cx="5662001" cy="5721512"/>
          </a:xfrm>
          <a:custGeom>
            <a:avLst/>
            <a:gdLst/>
            <a:ahLst/>
            <a:cxnLst/>
            <a:rect r="r" b="b" t="t" l="l"/>
            <a:pathLst>
              <a:path h="5721512" w="5662001">
                <a:moveTo>
                  <a:pt x="0" y="0"/>
                </a:moveTo>
                <a:lnTo>
                  <a:pt x="5662002" y="0"/>
                </a:lnTo>
                <a:lnTo>
                  <a:pt x="5662002"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715390" y="8128033"/>
            <a:ext cx="1566543" cy="1566543"/>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7D8FF"/>
            </a:solidFill>
          </p:spPr>
        </p:sp>
        <p:sp>
          <p:nvSpPr>
            <p:cNvPr name="TextBox 6" id="6"/>
            <p:cNvSpPr txBox="true"/>
            <p:nvPr/>
          </p:nvSpPr>
          <p:spPr>
            <a:xfrm>
              <a:off x="76200" y="38100"/>
              <a:ext cx="660400" cy="69850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7" id="7"/>
          <p:cNvGrpSpPr/>
          <p:nvPr/>
        </p:nvGrpSpPr>
        <p:grpSpPr>
          <a:xfrm rot="0">
            <a:off x="2764456" y="9205812"/>
            <a:ext cx="11234139" cy="52488"/>
            <a:chOff x="0" y="0"/>
            <a:chExt cx="635000" cy="2967"/>
          </a:xfrm>
        </p:grpSpPr>
        <p:sp>
          <p:nvSpPr>
            <p:cNvPr name="Freeform 8" id="8"/>
            <p:cNvSpPr/>
            <p:nvPr/>
          </p:nvSpPr>
          <p:spPr>
            <a:xfrm flipH="false" flipV="false" rot="0">
              <a:off x="0" y="0"/>
              <a:ext cx="635000" cy="2967"/>
            </a:xfrm>
            <a:custGeom>
              <a:avLst/>
              <a:gdLst/>
              <a:ahLst/>
              <a:cxnLst/>
              <a:rect r="r" b="b" t="t" l="l"/>
              <a:pathLst>
                <a:path h="2967" w="635000">
                  <a:moveTo>
                    <a:pt x="0" y="0"/>
                  </a:moveTo>
                  <a:lnTo>
                    <a:pt x="635000" y="0"/>
                  </a:lnTo>
                  <a:lnTo>
                    <a:pt x="635000" y="2967"/>
                  </a:lnTo>
                  <a:lnTo>
                    <a:pt x="0" y="2967"/>
                  </a:lnTo>
                  <a:close/>
                </a:path>
              </a:pathLst>
            </a:custGeom>
            <a:solidFill>
              <a:srgbClr val="81C1F4"/>
            </a:solidFill>
          </p:spPr>
        </p:sp>
        <p:sp>
          <p:nvSpPr>
            <p:cNvPr name="TextBox 9" id="9"/>
            <p:cNvSpPr txBox="true"/>
            <p:nvPr/>
          </p:nvSpPr>
          <p:spPr>
            <a:xfrm>
              <a:off x="0" y="-38100"/>
              <a:ext cx="635000" cy="41067"/>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2764456" y="4064413"/>
            <a:ext cx="12595589" cy="2158175"/>
            <a:chOff x="0" y="0"/>
            <a:chExt cx="1162605" cy="199205"/>
          </a:xfrm>
        </p:grpSpPr>
        <p:sp>
          <p:nvSpPr>
            <p:cNvPr name="Freeform 11" id="11"/>
            <p:cNvSpPr/>
            <p:nvPr/>
          </p:nvSpPr>
          <p:spPr>
            <a:xfrm flipH="false" flipV="false" rot="0">
              <a:off x="0" y="0"/>
              <a:ext cx="1162605" cy="199205"/>
            </a:xfrm>
            <a:custGeom>
              <a:avLst/>
              <a:gdLst/>
              <a:ahLst/>
              <a:cxnLst/>
              <a:rect r="r" b="b" t="t" l="l"/>
              <a:pathLst>
                <a:path h="199205" w="1162605">
                  <a:moveTo>
                    <a:pt x="12005" y="0"/>
                  </a:moveTo>
                  <a:lnTo>
                    <a:pt x="1150600" y="0"/>
                  </a:lnTo>
                  <a:cubicBezTo>
                    <a:pt x="1153784" y="0"/>
                    <a:pt x="1156837" y="1265"/>
                    <a:pt x="1159089" y="3516"/>
                  </a:cubicBezTo>
                  <a:cubicBezTo>
                    <a:pt x="1161340" y="5768"/>
                    <a:pt x="1162605" y="8821"/>
                    <a:pt x="1162605" y="12005"/>
                  </a:cubicBezTo>
                  <a:lnTo>
                    <a:pt x="1162605" y="187200"/>
                  </a:lnTo>
                  <a:cubicBezTo>
                    <a:pt x="1162605" y="190384"/>
                    <a:pt x="1161340" y="193437"/>
                    <a:pt x="1159089" y="195689"/>
                  </a:cubicBezTo>
                  <a:cubicBezTo>
                    <a:pt x="1156837" y="197940"/>
                    <a:pt x="1153784" y="199205"/>
                    <a:pt x="1150600" y="199205"/>
                  </a:cubicBezTo>
                  <a:lnTo>
                    <a:pt x="12005" y="199205"/>
                  </a:lnTo>
                  <a:cubicBezTo>
                    <a:pt x="8821" y="199205"/>
                    <a:pt x="5768" y="197940"/>
                    <a:pt x="3516" y="195689"/>
                  </a:cubicBezTo>
                  <a:cubicBezTo>
                    <a:pt x="1265" y="193437"/>
                    <a:pt x="0" y="190384"/>
                    <a:pt x="0" y="187200"/>
                  </a:cubicBezTo>
                  <a:lnTo>
                    <a:pt x="0" y="12005"/>
                  </a:lnTo>
                  <a:cubicBezTo>
                    <a:pt x="0" y="8821"/>
                    <a:pt x="1265" y="5768"/>
                    <a:pt x="3516" y="3516"/>
                  </a:cubicBezTo>
                  <a:cubicBezTo>
                    <a:pt x="5768" y="1265"/>
                    <a:pt x="8821" y="0"/>
                    <a:pt x="12005" y="0"/>
                  </a:cubicBezTo>
                  <a:close/>
                </a:path>
              </a:pathLst>
            </a:custGeom>
            <a:solidFill>
              <a:srgbClr val="D1EDFF"/>
            </a:solidFill>
          </p:spPr>
        </p:sp>
        <p:sp>
          <p:nvSpPr>
            <p:cNvPr name="TextBox 12" id="12"/>
            <p:cNvSpPr txBox="true"/>
            <p:nvPr/>
          </p:nvSpPr>
          <p:spPr>
            <a:xfrm>
              <a:off x="0" y="-38100"/>
              <a:ext cx="1162605" cy="237305"/>
            </a:xfrm>
            <a:prstGeom prst="rect">
              <a:avLst/>
            </a:prstGeom>
          </p:spPr>
          <p:txBody>
            <a:bodyPr anchor="ctr" rtlCol="false" tIns="50800" lIns="50800" bIns="50800" rIns="50800"/>
            <a:lstStyle/>
            <a:p>
              <a:pPr algn="ctr" marL="0" indent="0" lvl="0">
                <a:lnSpc>
                  <a:spcPts val="2659"/>
                </a:lnSpc>
              </a:pPr>
            </a:p>
          </p:txBody>
        </p:sp>
      </p:grpSp>
      <p:grpSp>
        <p:nvGrpSpPr>
          <p:cNvPr name="Group 13" id="13"/>
          <p:cNvGrpSpPr/>
          <p:nvPr/>
        </p:nvGrpSpPr>
        <p:grpSpPr>
          <a:xfrm rot="0">
            <a:off x="2846205" y="6491237"/>
            <a:ext cx="12595589" cy="2158175"/>
            <a:chOff x="0" y="0"/>
            <a:chExt cx="1162605" cy="199205"/>
          </a:xfrm>
        </p:grpSpPr>
        <p:sp>
          <p:nvSpPr>
            <p:cNvPr name="Freeform 14" id="14"/>
            <p:cNvSpPr/>
            <p:nvPr/>
          </p:nvSpPr>
          <p:spPr>
            <a:xfrm flipH="false" flipV="false" rot="0">
              <a:off x="0" y="0"/>
              <a:ext cx="1162605" cy="199205"/>
            </a:xfrm>
            <a:custGeom>
              <a:avLst/>
              <a:gdLst/>
              <a:ahLst/>
              <a:cxnLst/>
              <a:rect r="r" b="b" t="t" l="l"/>
              <a:pathLst>
                <a:path h="199205" w="1162605">
                  <a:moveTo>
                    <a:pt x="12005" y="0"/>
                  </a:moveTo>
                  <a:lnTo>
                    <a:pt x="1150600" y="0"/>
                  </a:lnTo>
                  <a:cubicBezTo>
                    <a:pt x="1153784" y="0"/>
                    <a:pt x="1156837" y="1265"/>
                    <a:pt x="1159089" y="3516"/>
                  </a:cubicBezTo>
                  <a:cubicBezTo>
                    <a:pt x="1161340" y="5768"/>
                    <a:pt x="1162605" y="8821"/>
                    <a:pt x="1162605" y="12005"/>
                  </a:cubicBezTo>
                  <a:lnTo>
                    <a:pt x="1162605" y="187200"/>
                  </a:lnTo>
                  <a:cubicBezTo>
                    <a:pt x="1162605" y="190384"/>
                    <a:pt x="1161340" y="193437"/>
                    <a:pt x="1159089" y="195689"/>
                  </a:cubicBezTo>
                  <a:cubicBezTo>
                    <a:pt x="1156837" y="197940"/>
                    <a:pt x="1153784" y="199205"/>
                    <a:pt x="1150600" y="199205"/>
                  </a:cubicBezTo>
                  <a:lnTo>
                    <a:pt x="12005" y="199205"/>
                  </a:lnTo>
                  <a:cubicBezTo>
                    <a:pt x="8821" y="199205"/>
                    <a:pt x="5768" y="197940"/>
                    <a:pt x="3516" y="195689"/>
                  </a:cubicBezTo>
                  <a:cubicBezTo>
                    <a:pt x="1265" y="193437"/>
                    <a:pt x="0" y="190384"/>
                    <a:pt x="0" y="187200"/>
                  </a:cubicBezTo>
                  <a:lnTo>
                    <a:pt x="0" y="12005"/>
                  </a:lnTo>
                  <a:cubicBezTo>
                    <a:pt x="0" y="8821"/>
                    <a:pt x="1265" y="5768"/>
                    <a:pt x="3516" y="3516"/>
                  </a:cubicBezTo>
                  <a:cubicBezTo>
                    <a:pt x="5768" y="1265"/>
                    <a:pt x="8821" y="0"/>
                    <a:pt x="12005" y="0"/>
                  </a:cubicBezTo>
                  <a:close/>
                </a:path>
              </a:pathLst>
            </a:custGeom>
            <a:solidFill>
              <a:srgbClr val="D1EDFF"/>
            </a:solidFill>
          </p:spPr>
        </p:sp>
        <p:sp>
          <p:nvSpPr>
            <p:cNvPr name="TextBox 15" id="15"/>
            <p:cNvSpPr txBox="true"/>
            <p:nvPr/>
          </p:nvSpPr>
          <p:spPr>
            <a:xfrm>
              <a:off x="0" y="-38100"/>
              <a:ext cx="1162605" cy="237305"/>
            </a:xfrm>
            <a:prstGeom prst="rect">
              <a:avLst/>
            </a:prstGeom>
          </p:spPr>
          <p:txBody>
            <a:bodyPr anchor="ctr" rtlCol="false" tIns="50800" lIns="50800" bIns="50800" rIns="50800"/>
            <a:lstStyle/>
            <a:p>
              <a:pPr algn="ctr" marL="0" indent="0" lvl="0">
                <a:lnSpc>
                  <a:spcPts val="2659"/>
                </a:lnSpc>
              </a:pPr>
            </a:p>
          </p:txBody>
        </p:sp>
      </p:grpSp>
      <p:sp>
        <p:nvSpPr>
          <p:cNvPr name="Freeform 16" id="16"/>
          <p:cNvSpPr/>
          <p:nvPr/>
        </p:nvSpPr>
        <p:spPr>
          <a:xfrm flipH="false" flipV="false" rot="0">
            <a:off x="3249266" y="4654344"/>
            <a:ext cx="952224" cy="978313"/>
          </a:xfrm>
          <a:custGeom>
            <a:avLst/>
            <a:gdLst/>
            <a:ahLst/>
            <a:cxnLst/>
            <a:rect r="r" b="b" t="t" l="l"/>
            <a:pathLst>
              <a:path h="978313" w="952224">
                <a:moveTo>
                  <a:pt x="0" y="0"/>
                </a:moveTo>
                <a:lnTo>
                  <a:pt x="952224" y="0"/>
                </a:lnTo>
                <a:lnTo>
                  <a:pt x="952224" y="978312"/>
                </a:lnTo>
                <a:lnTo>
                  <a:pt x="0" y="97831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7" id="17"/>
          <p:cNvSpPr txBox="true"/>
          <p:nvPr/>
        </p:nvSpPr>
        <p:spPr>
          <a:xfrm rot="0">
            <a:off x="4586284" y="4342638"/>
            <a:ext cx="10400537" cy="1592185"/>
          </a:xfrm>
          <a:prstGeom prst="rect">
            <a:avLst/>
          </a:prstGeom>
        </p:spPr>
        <p:txBody>
          <a:bodyPr anchor="t" rtlCol="false" tIns="0" lIns="0" bIns="0" rIns="0">
            <a:spAutoFit/>
          </a:bodyPr>
          <a:lstStyle/>
          <a:p>
            <a:pPr algn="just" marL="0" indent="0" lvl="0">
              <a:lnSpc>
                <a:spcPts val="3075"/>
              </a:lnSpc>
            </a:pPr>
            <a:r>
              <a:rPr lang="en-US" sz="2698">
                <a:solidFill>
                  <a:srgbClr val="1C74BB"/>
                </a:solidFill>
                <a:latin typeface="Poppins"/>
                <a:ea typeface="Poppins"/>
                <a:cs typeface="Poppins"/>
                <a:sym typeface="Poppins"/>
              </a:rPr>
              <a:t>What is being measured and how (count, duration, percent)? Over what time period was the data collected? What does the overall trend show — is it going up, down, or staying flat?</a:t>
            </a:r>
          </a:p>
        </p:txBody>
      </p:sp>
      <p:sp>
        <p:nvSpPr>
          <p:cNvPr name="TextBox 18" id="18"/>
          <p:cNvSpPr txBox="true"/>
          <p:nvPr/>
        </p:nvSpPr>
        <p:spPr>
          <a:xfrm rot="0">
            <a:off x="2764456" y="2340683"/>
            <a:ext cx="13073588" cy="734135"/>
          </a:xfrm>
          <a:prstGeom prst="rect">
            <a:avLst/>
          </a:prstGeom>
        </p:spPr>
        <p:txBody>
          <a:bodyPr anchor="t" rtlCol="false" tIns="0" lIns="0" bIns="0" rIns="0">
            <a:spAutoFit/>
          </a:bodyPr>
          <a:lstStyle/>
          <a:p>
            <a:pPr algn="l" marL="0" indent="0" lvl="0">
              <a:lnSpc>
                <a:spcPts val="5053"/>
              </a:lnSpc>
            </a:pPr>
            <a:r>
              <a:rPr lang="en-US" b="true" sz="5319">
                <a:solidFill>
                  <a:srgbClr val="1C74BB"/>
                </a:solidFill>
                <a:latin typeface="Poppins Bold"/>
                <a:ea typeface="Poppins Bold"/>
                <a:cs typeface="Poppins Bold"/>
                <a:sym typeface="Poppins Bold"/>
              </a:rPr>
              <a:t>QUESTIONS TO ASK ABOUT ANY GRAPH</a:t>
            </a:r>
          </a:p>
        </p:txBody>
      </p:sp>
      <p:sp>
        <p:nvSpPr>
          <p:cNvPr name="TextBox 19" id="19"/>
          <p:cNvSpPr txBox="true"/>
          <p:nvPr/>
        </p:nvSpPr>
        <p:spPr>
          <a:xfrm rot="0">
            <a:off x="1210522" y="8271947"/>
            <a:ext cx="1071411" cy="809600"/>
          </a:xfrm>
          <a:prstGeom prst="rect">
            <a:avLst/>
          </a:prstGeom>
        </p:spPr>
        <p:txBody>
          <a:bodyPr anchor="t" rtlCol="false" tIns="0" lIns="0" bIns="0" rIns="0">
            <a:spAutoFit/>
          </a:bodyPr>
          <a:lstStyle/>
          <a:p>
            <a:pPr algn="l" marL="0" indent="0" lvl="0">
              <a:lnSpc>
                <a:spcPts val="5583"/>
              </a:lnSpc>
            </a:pPr>
            <a:r>
              <a:rPr lang="en-US" b="true" sz="5877">
                <a:solidFill>
                  <a:srgbClr val="1C74BB"/>
                </a:solidFill>
                <a:latin typeface="Poppins Bold"/>
                <a:ea typeface="Poppins Bold"/>
                <a:cs typeface="Poppins Bold"/>
                <a:sym typeface="Poppins Bold"/>
              </a:rPr>
              <a:t>25</a:t>
            </a:r>
          </a:p>
        </p:txBody>
      </p:sp>
      <p:sp>
        <p:nvSpPr>
          <p:cNvPr name="TextBox 20" id="20"/>
          <p:cNvSpPr txBox="true"/>
          <p:nvPr/>
        </p:nvSpPr>
        <p:spPr>
          <a:xfrm rot="0">
            <a:off x="4668033" y="6769462"/>
            <a:ext cx="10400537" cy="1592185"/>
          </a:xfrm>
          <a:prstGeom prst="rect">
            <a:avLst/>
          </a:prstGeom>
        </p:spPr>
        <p:txBody>
          <a:bodyPr anchor="t" rtlCol="false" tIns="0" lIns="0" bIns="0" rIns="0">
            <a:spAutoFit/>
          </a:bodyPr>
          <a:lstStyle/>
          <a:p>
            <a:pPr algn="just" marL="0" indent="0" lvl="0">
              <a:lnSpc>
                <a:spcPts val="3075"/>
              </a:lnSpc>
            </a:pPr>
            <a:r>
              <a:rPr lang="en-US" sz="2698">
                <a:solidFill>
                  <a:srgbClr val="1C74BB"/>
                </a:solidFill>
                <a:latin typeface="Poppins"/>
                <a:ea typeface="Poppins"/>
                <a:cs typeface="Poppins"/>
                <a:sym typeface="Poppins"/>
              </a:rPr>
              <a:t>Were there any changes to the plan when the pattern shifted? Is the problem behavior going down while the replacement behavior goes up? Focus on trends over time, not just one or two days.</a:t>
            </a:r>
          </a:p>
        </p:txBody>
      </p:sp>
      <p:sp>
        <p:nvSpPr>
          <p:cNvPr name="Freeform 21" id="21"/>
          <p:cNvSpPr/>
          <p:nvPr/>
        </p:nvSpPr>
        <p:spPr>
          <a:xfrm flipH="false" flipV="false" rot="0">
            <a:off x="3249266" y="7081168"/>
            <a:ext cx="952224" cy="978313"/>
          </a:xfrm>
          <a:custGeom>
            <a:avLst/>
            <a:gdLst/>
            <a:ahLst/>
            <a:cxnLst/>
            <a:rect r="r" b="b" t="t" l="l"/>
            <a:pathLst>
              <a:path h="978313" w="952224">
                <a:moveTo>
                  <a:pt x="0" y="0"/>
                </a:moveTo>
                <a:lnTo>
                  <a:pt x="952224" y="0"/>
                </a:lnTo>
                <a:lnTo>
                  <a:pt x="952224" y="978313"/>
                </a:lnTo>
                <a:lnTo>
                  <a:pt x="0" y="97831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E8F6FF"/>
        </a:solidFill>
      </p:bgPr>
    </p:bg>
    <p:spTree>
      <p:nvGrpSpPr>
        <p:cNvPr id="1" name=""/>
        <p:cNvGrpSpPr/>
        <p:nvPr/>
      </p:nvGrpSpPr>
      <p:grpSpPr>
        <a:xfrm>
          <a:off x="0" y="0"/>
          <a:ext cx="0" cy="0"/>
          <a:chOff x="0" y="0"/>
          <a:chExt cx="0" cy="0"/>
        </a:xfrm>
      </p:grpSpPr>
      <p:sp>
        <p:nvSpPr>
          <p:cNvPr name="Freeform 2" id="2"/>
          <p:cNvSpPr/>
          <p:nvPr/>
        </p:nvSpPr>
        <p:spPr>
          <a:xfrm flipH="false" flipV="false" rot="-3855666">
            <a:off x="15046734" y="6345056"/>
            <a:ext cx="5662001" cy="5721512"/>
          </a:xfrm>
          <a:custGeom>
            <a:avLst/>
            <a:gdLst/>
            <a:ahLst/>
            <a:cxnLst/>
            <a:rect r="r" b="b" t="t" l="l"/>
            <a:pathLst>
              <a:path h="5721512" w="5662001">
                <a:moveTo>
                  <a:pt x="0" y="0"/>
                </a:moveTo>
                <a:lnTo>
                  <a:pt x="5662001" y="0"/>
                </a:lnTo>
                <a:lnTo>
                  <a:pt x="5662001"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721374">
            <a:off x="-1084773" y="-3327728"/>
            <a:ext cx="5662001" cy="5721512"/>
          </a:xfrm>
          <a:custGeom>
            <a:avLst/>
            <a:gdLst/>
            <a:ahLst/>
            <a:cxnLst/>
            <a:rect r="r" b="b" t="t" l="l"/>
            <a:pathLst>
              <a:path h="5721512" w="5662001">
                <a:moveTo>
                  <a:pt x="0" y="0"/>
                </a:moveTo>
                <a:lnTo>
                  <a:pt x="5662002" y="0"/>
                </a:lnTo>
                <a:lnTo>
                  <a:pt x="5662002"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715390" y="8128033"/>
            <a:ext cx="1566543" cy="1566543"/>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7D8FF"/>
            </a:solidFill>
          </p:spPr>
        </p:sp>
        <p:sp>
          <p:nvSpPr>
            <p:cNvPr name="TextBox 6" id="6"/>
            <p:cNvSpPr txBox="true"/>
            <p:nvPr/>
          </p:nvSpPr>
          <p:spPr>
            <a:xfrm>
              <a:off x="76200" y="38100"/>
              <a:ext cx="660400" cy="69850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7" id="7"/>
          <p:cNvGrpSpPr/>
          <p:nvPr/>
        </p:nvGrpSpPr>
        <p:grpSpPr>
          <a:xfrm rot="0">
            <a:off x="2764456" y="9205812"/>
            <a:ext cx="11234139" cy="52488"/>
            <a:chOff x="0" y="0"/>
            <a:chExt cx="635000" cy="2967"/>
          </a:xfrm>
        </p:grpSpPr>
        <p:sp>
          <p:nvSpPr>
            <p:cNvPr name="Freeform 8" id="8"/>
            <p:cNvSpPr/>
            <p:nvPr/>
          </p:nvSpPr>
          <p:spPr>
            <a:xfrm flipH="false" flipV="false" rot="0">
              <a:off x="0" y="0"/>
              <a:ext cx="635000" cy="2967"/>
            </a:xfrm>
            <a:custGeom>
              <a:avLst/>
              <a:gdLst/>
              <a:ahLst/>
              <a:cxnLst/>
              <a:rect r="r" b="b" t="t" l="l"/>
              <a:pathLst>
                <a:path h="2967" w="635000">
                  <a:moveTo>
                    <a:pt x="0" y="0"/>
                  </a:moveTo>
                  <a:lnTo>
                    <a:pt x="635000" y="0"/>
                  </a:lnTo>
                  <a:lnTo>
                    <a:pt x="635000" y="2967"/>
                  </a:lnTo>
                  <a:lnTo>
                    <a:pt x="0" y="2967"/>
                  </a:lnTo>
                  <a:close/>
                </a:path>
              </a:pathLst>
            </a:custGeom>
            <a:solidFill>
              <a:srgbClr val="81C1F4"/>
            </a:solidFill>
          </p:spPr>
        </p:sp>
        <p:sp>
          <p:nvSpPr>
            <p:cNvPr name="TextBox 9" id="9"/>
            <p:cNvSpPr txBox="true"/>
            <p:nvPr/>
          </p:nvSpPr>
          <p:spPr>
            <a:xfrm>
              <a:off x="0" y="-38100"/>
              <a:ext cx="635000" cy="41067"/>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0">
            <a:off x="12141916" y="2973820"/>
            <a:ext cx="3751624" cy="5900059"/>
          </a:xfrm>
          <a:custGeom>
            <a:avLst/>
            <a:gdLst/>
            <a:ahLst/>
            <a:cxnLst/>
            <a:rect r="r" b="b" t="t" l="l"/>
            <a:pathLst>
              <a:path h="5900059" w="3751624">
                <a:moveTo>
                  <a:pt x="0" y="0"/>
                </a:moveTo>
                <a:lnTo>
                  <a:pt x="3751624" y="0"/>
                </a:lnTo>
                <a:lnTo>
                  <a:pt x="3751624" y="5900059"/>
                </a:lnTo>
                <a:lnTo>
                  <a:pt x="0" y="5900059"/>
                </a:lnTo>
                <a:lnTo>
                  <a:pt x="0" y="0"/>
                </a:lnTo>
                <a:close/>
              </a:path>
            </a:pathLst>
          </a:custGeom>
          <a:blipFill>
            <a:blip r:embed="rId4"/>
            <a:stretch>
              <a:fillRect l="0" t="0" r="0" b="0"/>
            </a:stretch>
          </a:blipFill>
        </p:spPr>
      </p:sp>
      <p:grpSp>
        <p:nvGrpSpPr>
          <p:cNvPr name="Group 11" id="11"/>
          <p:cNvGrpSpPr/>
          <p:nvPr/>
        </p:nvGrpSpPr>
        <p:grpSpPr>
          <a:xfrm rot="0">
            <a:off x="14071395" y="4779171"/>
            <a:ext cx="689950" cy="229691"/>
            <a:chOff x="0" y="0"/>
            <a:chExt cx="161800" cy="53865"/>
          </a:xfrm>
        </p:grpSpPr>
        <p:sp>
          <p:nvSpPr>
            <p:cNvPr name="Freeform 12" id="12"/>
            <p:cNvSpPr/>
            <p:nvPr/>
          </p:nvSpPr>
          <p:spPr>
            <a:xfrm flipH="false" flipV="false" rot="0">
              <a:off x="0" y="0"/>
              <a:ext cx="161800" cy="53865"/>
            </a:xfrm>
            <a:custGeom>
              <a:avLst/>
              <a:gdLst/>
              <a:ahLst/>
              <a:cxnLst/>
              <a:rect r="r" b="b" t="t" l="l"/>
              <a:pathLst>
                <a:path h="53865" w="161800">
                  <a:moveTo>
                    <a:pt x="26932" y="0"/>
                  </a:moveTo>
                  <a:lnTo>
                    <a:pt x="134868" y="0"/>
                  </a:lnTo>
                  <a:cubicBezTo>
                    <a:pt x="142011" y="0"/>
                    <a:pt x="148861" y="2838"/>
                    <a:pt x="153912" y="7888"/>
                  </a:cubicBezTo>
                  <a:cubicBezTo>
                    <a:pt x="158963" y="12939"/>
                    <a:pt x="161800" y="19789"/>
                    <a:pt x="161800" y="26932"/>
                  </a:cubicBezTo>
                  <a:lnTo>
                    <a:pt x="161800" y="26932"/>
                  </a:lnTo>
                  <a:cubicBezTo>
                    <a:pt x="161800" y="41807"/>
                    <a:pt x="149742" y="53865"/>
                    <a:pt x="134868" y="53865"/>
                  </a:cubicBezTo>
                  <a:lnTo>
                    <a:pt x="26932" y="53865"/>
                  </a:lnTo>
                  <a:cubicBezTo>
                    <a:pt x="12058" y="53865"/>
                    <a:pt x="0" y="41807"/>
                    <a:pt x="0" y="26932"/>
                  </a:cubicBezTo>
                  <a:lnTo>
                    <a:pt x="0" y="26932"/>
                  </a:lnTo>
                  <a:cubicBezTo>
                    <a:pt x="0" y="12058"/>
                    <a:pt x="12058" y="0"/>
                    <a:pt x="26932" y="0"/>
                  </a:cubicBezTo>
                  <a:close/>
                </a:path>
              </a:pathLst>
            </a:custGeom>
            <a:solidFill>
              <a:srgbClr val="FFCABC"/>
            </a:solidFill>
          </p:spPr>
        </p:sp>
        <p:sp>
          <p:nvSpPr>
            <p:cNvPr name="TextBox 13" id="13"/>
            <p:cNvSpPr txBox="true"/>
            <p:nvPr/>
          </p:nvSpPr>
          <p:spPr>
            <a:xfrm>
              <a:off x="0" y="-38100"/>
              <a:ext cx="161800" cy="91965"/>
            </a:xfrm>
            <a:prstGeom prst="rect">
              <a:avLst/>
            </a:prstGeom>
          </p:spPr>
          <p:txBody>
            <a:bodyPr anchor="ctr" rtlCol="false" tIns="50800" lIns="50800" bIns="50800" rIns="50800"/>
            <a:lstStyle/>
            <a:p>
              <a:pPr algn="ctr" marL="0" indent="0" lvl="0">
                <a:lnSpc>
                  <a:spcPts val="2659"/>
                </a:lnSpc>
              </a:pPr>
            </a:p>
          </p:txBody>
        </p:sp>
      </p:grpSp>
      <p:sp>
        <p:nvSpPr>
          <p:cNvPr name="TextBox 14" id="14"/>
          <p:cNvSpPr txBox="true"/>
          <p:nvPr/>
        </p:nvSpPr>
        <p:spPr>
          <a:xfrm rot="0">
            <a:off x="2764456" y="2369258"/>
            <a:ext cx="13073588" cy="855601"/>
          </a:xfrm>
          <a:prstGeom prst="rect">
            <a:avLst/>
          </a:prstGeom>
        </p:spPr>
        <p:txBody>
          <a:bodyPr anchor="t" rtlCol="false" tIns="0" lIns="0" bIns="0" rIns="0">
            <a:spAutoFit/>
          </a:bodyPr>
          <a:lstStyle/>
          <a:p>
            <a:pPr algn="l" marL="0" indent="0" lvl="0">
              <a:lnSpc>
                <a:spcPts val="5996"/>
              </a:lnSpc>
            </a:pPr>
            <a:r>
              <a:rPr lang="en-US" b="true" sz="6311">
                <a:solidFill>
                  <a:srgbClr val="1C74BB"/>
                </a:solidFill>
                <a:latin typeface="Poppins Bold"/>
                <a:ea typeface="Poppins Bold"/>
                <a:cs typeface="Poppins Bold"/>
                <a:sym typeface="Poppins Bold"/>
              </a:rPr>
              <a:t>SAMPLE HOME DATA SHEET</a:t>
            </a:r>
          </a:p>
        </p:txBody>
      </p:sp>
      <p:sp>
        <p:nvSpPr>
          <p:cNvPr name="TextBox 15" id="15"/>
          <p:cNvSpPr txBox="true"/>
          <p:nvPr/>
        </p:nvSpPr>
        <p:spPr>
          <a:xfrm rot="0">
            <a:off x="2764456" y="4973734"/>
            <a:ext cx="8919778" cy="2763774"/>
          </a:xfrm>
          <a:prstGeom prst="rect">
            <a:avLst/>
          </a:prstGeom>
        </p:spPr>
        <p:txBody>
          <a:bodyPr anchor="t" rtlCol="false" tIns="0" lIns="0" bIns="0" rIns="0">
            <a:spAutoFit/>
          </a:bodyPr>
          <a:lstStyle/>
          <a:p>
            <a:pPr algn="just" marL="0" indent="0" lvl="0">
              <a:lnSpc>
                <a:spcPts val="3077"/>
              </a:lnSpc>
            </a:pPr>
            <a:r>
              <a:rPr lang="en-US" sz="2700">
                <a:solidFill>
                  <a:srgbClr val="1C74BB"/>
                </a:solidFill>
                <a:latin typeface="Poppins"/>
                <a:ea typeface="Poppins"/>
                <a:cs typeface="Poppins"/>
                <a:sym typeface="Poppins"/>
              </a:rPr>
              <a:t>A simple tracking form keeps data consistent and manageable. Use these columns each day:</a:t>
            </a:r>
          </a:p>
          <a:p>
            <a:pPr algn="just" marL="0" indent="0" lvl="0">
              <a:lnSpc>
                <a:spcPts val="3077"/>
              </a:lnSpc>
            </a:pPr>
            <a:r>
              <a:rPr lang="en-US" sz="2700">
                <a:solidFill>
                  <a:srgbClr val="1C74BB"/>
                </a:solidFill>
                <a:latin typeface="Poppins"/>
                <a:ea typeface="Poppins"/>
                <a:cs typeface="Poppins"/>
                <a:sym typeface="Poppins"/>
              </a:rPr>
              <a:t>📅 Date  |  # Behavior  |  Replacement Used? (Y/N)  |  Notes / Antecedents</a:t>
            </a:r>
          </a:p>
          <a:p>
            <a:pPr algn="just" marL="0" indent="0" lvl="0">
              <a:lnSpc>
                <a:spcPts val="3077"/>
              </a:lnSpc>
            </a:pPr>
            <a:r>
              <a:rPr lang="en-US" sz="2700">
                <a:solidFill>
                  <a:srgbClr val="1C74BB"/>
                </a:solidFill>
                <a:latin typeface="Poppins"/>
                <a:ea typeface="Poppins"/>
                <a:cs typeface="Poppins"/>
                <a:sym typeface="Poppins"/>
              </a:rPr>
              <a:t>Weekly review: circle your child's best day and note what helped. Keep it simple — a few tally marks beats a detailed log you can't maintain.</a:t>
            </a:r>
          </a:p>
        </p:txBody>
      </p:sp>
      <p:sp>
        <p:nvSpPr>
          <p:cNvPr name="TextBox 16" id="16"/>
          <p:cNvSpPr txBox="true"/>
          <p:nvPr/>
        </p:nvSpPr>
        <p:spPr>
          <a:xfrm rot="0">
            <a:off x="1210522" y="8290997"/>
            <a:ext cx="1071411" cy="956327"/>
          </a:xfrm>
          <a:prstGeom prst="rect">
            <a:avLst/>
          </a:prstGeom>
        </p:spPr>
        <p:txBody>
          <a:bodyPr anchor="t" rtlCol="false" tIns="0" lIns="0" bIns="0" rIns="0">
            <a:spAutoFit/>
          </a:bodyPr>
          <a:lstStyle/>
          <a:p>
            <a:pPr algn="l" marL="0" indent="0" lvl="0">
              <a:lnSpc>
                <a:spcPts val="6624"/>
              </a:lnSpc>
            </a:pPr>
            <a:r>
              <a:rPr lang="en-US" b="true" sz="6973">
                <a:solidFill>
                  <a:srgbClr val="1C74BB"/>
                </a:solidFill>
                <a:latin typeface="Poppins Bold"/>
                <a:ea typeface="Poppins Bold"/>
                <a:cs typeface="Poppins Bold"/>
                <a:sym typeface="Poppins Bold"/>
              </a:rPr>
              <a:t>26</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E8F6FF"/>
        </a:solidFill>
      </p:bgPr>
    </p:bg>
    <p:spTree>
      <p:nvGrpSpPr>
        <p:cNvPr id="1" name=""/>
        <p:cNvGrpSpPr/>
        <p:nvPr/>
      </p:nvGrpSpPr>
      <p:grpSpPr>
        <a:xfrm>
          <a:off x="0" y="0"/>
          <a:ext cx="0" cy="0"/>
          <a:chOff x="0" y="0"/>
          <a:chExt cx="0" cy="0"/>
        </a:xfrm>
      </p:grpSpPr>
      <p:sp>
        <p:nvSpPr>
          <p:cNvPr name="Freeform 2" id="2"/>
          <p:cNvSpPr/>
          <p:nvPr/>
        </p:nvSpPr>
        <p:spPr>
          <a:xfrm flipH="false" flipV="false" rot="-3855666">
            <a:off x="15046734" y="6345056"/>
            <a:ext cx="5662001" cy="5721512"/>
          </a:xfrm>
          <a:custGeom>
            <a:avLst/>
            <a:gdLst/>
            <a:ahLst/>
            <a:cxnLst/>
            <a:rect r="r" b="b" t="t" l="l"/>
            <a:pathLst>
              <a:path h="5721512" w="5662001">
                <a:moveTo>
                  <a:pt x="0" y="0"/>
                </a:moveTo>
                <a:lnTo>
                  <a:pt x="5662001" y="0"/>
                </a:lnTo>
                <a:lnTo>
                  <a:pt x="5662001"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721374">
            <a:off x="-1084773" y="-3327728"/>
            <a:ext cx="5662001" cy="5721512"/>
          </a:xfrm>
          <a:custGeom>
            <a:avLst/>
            <a:gdLst/>
            <a:ahLst/>
            <a:cxnLst/>
            <a:rect r="r" b="b" t="t" l="l"/>
            <a:pathLst>
              <a:path h="5721512" w="5662001">
                <a:moveTo>
                  <a:pt x="0" y="0"/>
                </a:moveTo>
                <a:lnTo>
                  <a:pt x="5662002" y="0"/>
                </a:lnTo>
                <a:lnTo>
                  <a:pt x="5662002"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715390" y="8128033"/>
            <a:ext cx="1566543" cy="1566543"/>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7D8FF"/>
            </a:solidFill>
          </p:spPr>
        </p:sp>
        <p:sp>
          <p:nvSpPr>
            <p:cNvPr name="TextBox 6" id="6"/>
            <p:cNvSpPr txBox="true"/>
            <p:nvPr/>
          </p:nvSpPr>
          <p:spPr>
            <a:xfrm>
              <a:off x="76200" y="38100"/>
              <a:ext cx="660400" cy="69850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7" id="7"/>
          <p:cNvGrpSpPr/>
          <p:nvPr/>
        </p:nvGrpSpPr>
        <p:grpSpPr>
          <a:xfrm rot="0">
            <a:off x="2764456" y="9205812"/>
            <a:ext cx="11234139" cy="52488"/>
            <a:chOff x="0" y="0"/>
            <a:chExt cx="635000" cy="2967"/>
          </a:xfrm>
        </p:grpSpPr>
        <p:sp>
          <p:nvSpPr>
            <p:cNvPr name="Freeform 8" id="8"/>
            <p:cNvSpPr/>
            <p:nvPr/>
          </p:nvSpPr>
          <p:spPr>
            <a:xfrm flipH="false" flipV="false" rot="0">
              <a:off x="0" y="0"/>
              <a:ext cx="635000" cy="2967"/>
            </a:xfrm>
            <a:custGeom>
              <a:avLst/>
              <a:gdLst/>
              <a:ahLst/>
              <a:cxnLst/>
              <a:rect r="r" b="b" t="t" l="l"/>
              <a:pathLst>
                <a:path h="2967" w="635000">
                  <a:moveTo>
                    <a:pt x="0" y="0"/>
                  </a:moveTo>
                  <a:lnTo>
                    <a:pt x="635000" y="0"/>
                  </a:lnTo>
                  <a:lnTo>
                    <a:pt x="635000" y="2967"/>
                  </a:lnTo>
                  <a:lnTo>
                    <a:pt x="0" y="2967"/>
                  </a:lnTo>
                  <a:close/>
                </a:path>
              </a:pathLst>
            </a:custGeom>
            <a:solidFill>
              <a:srgbClr val="81C1F4"/>
            </a:solidFill>
          </p:spPr>
        </p:sp>
        <p:sp>
          <p:nvSpPr>
            <p:cNvPr name="TextBox 9" id="9"/>
            <p:cNvSpPr txBox="true"/>
            <p:nvPr/>
          </p:nvSpPr>
          <p:spPr>
            <a:xfrm>
              <a:off x="0" y="-38100"/>
              <a:ext cx="635000" cy="41067"/>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2764456" y="4064413"/>
            <a:ext cx="8798716" cy="4450839"/>
            <a:chOff x="0" y="0"/>
            <a:chExt cx="812144" cy="410824"/>
          </a:xfrm>
        </p:grpSpPr>
        <p:sp>
          <p:nvSpPr>
            <p:cNvPr name="Freeform 11" id="11"/>
            <p:cNvSpPr/>
            <p:nvPr/>
          </p:nvSpPr>
          <p:spPr>
            <a:xfrm flipH="false" flipV="false" rot="0">
              <a:off x="0" y="0"/>
              <a:ext cx="812144" cy="410824"/>
            </a:xfrm>
            <a:custGeom>
              <a:avLst/>
              <a:gdLst/>
              <a:ahLst/>
              <a:cxnLst/>
              <a:rect r="r" b="b" t="t" l="l"/>
              <a:pathLst>
                <a:path h="410824" w="812144">
                  <a:moveTo>
                    <a:pt x="17185" y="0"/>
                  </a:moveTo>
                  <a:lnTo>
                    <a:pt x="794958" y="0"/>
                  </a:lnTo>
                  <a:cubicBezTo>
                    <a:pt x="799516" y="0"/>
                    <a:pt x="803887" y="1811"/>
                    <a:pt x="807110" y="5033"/>
                  </a:cubicBezTo>
                  <a:cubicBezTo>
                    <a:pt x="810333" y="8256"/>
                    <a:pt x="812144" y="12628"/>
                    <a:pt x="812144" y="17185"/>
                  </a:cubicBezTo>
                  <a:lnTo>
                    <a:pt x="812144" y="393638"/>
                  </a:lnTo>
                  <a:cubicBezTo>
                    <a:pt x="812144" y="398196"/>
                    <a:pt x="810333" y="402567"/>
                    <a:pt x="807110" y="405790"/>
                  </a:cubicBezTo>
                  <a:cubicBezTo>
                    <a:pt x="803887" y="409013"/>
                    <a:pt x="799516" y="410824"/>
                    <a:pt x="794958" y="410824"/>
                  </a:cubicBezTo>
                  <a:lnTo>
                    <a:pt x="17185" y="410824"/>
                  </a:lnTo>
                  <a:cubicBezTo>
                    <a:pt x="12628" y="410824"/>
                    <a:pt x="8256" y="409013"/>
                    <a:pt x="5033" y="405790"/>
                  </a:cubicBezTo>
                  <a:cubicBezTo>
                    <a:pt x="1811" y="402567"/>
                    <a:pt x="0" y="398196"/>
                    <a:pt x="0" y="393638"/>
                  </a:cubicBezTo>
                  <a:lnTo>
                    <a:pt x="0" y="17185"/>
                  </a:lnTo>
                  <a:cubicBezTo>
                    <a:pt x="0" y="12628"/>
                    <a:pt x="1811" y="8256"/>
                    <a:pt x="5033" y="5033"/>
                  </a:cubicBezTo>
                  <a:cubicBezTo>
                    <a:pt x="8256" y="1811"/>
                    <a:pt x="12628" y="0"/>
                    <a:pt x="17185" y="0"/>
                  </a:cubicBezTo>
                  <a:close/>
                </a:path>
              </a:pathLst>
            </a:custGeom>
            <a:solidFill>
              <a:srgbClr val="D1EDFF"/>
            </a:solidFill>
          </p:spPr>
        </p:sp>
        <p:sp>
          <p:nvSpPr>
            <p:cNvPr name="TextBox 12" id="12"/>
            <p:cNvSpPr txBox="true"/>
            <p:nvPr/>
          </p:nvSpPr>
          <p:spPr>
            <a:xfrm>
              <a:off x="0" y="-38100"/>
              <a:ext cx="812144" cy="448924"/>
            </a:xfrm>
            <a:prstGeom prst="rect">
              <a:avLst/>
            </a:prstGeom>
          </p:spPr>
          <p:txBody>
            <a:bodyPr anchor="ctr" rtlCol="false" tIns="50800" lIns="50800" bIns="50800" rIns="50800"/>
            <a:lstStyle/>
            <a:p>
              <a:pPr algn="ctr" marL="0" indent="0" lvl="0">
                <a:lnSpc>
                  <a:spcPts val="2659"/>
                </a:lnSpc>
              </a:pPr>
            </a:p>
          </p:txBody>
        </p:sp>
      </p:grpSp>
      <p:sp>
        <p:nvSpPr>
          <p:cNvPr name="TextBox 13" id="13"/>
          <p:cNvSpPr txBox="true"/>
          <p:nvPr/>
        </p:nvSpPr>
        <p:spPr>
          <a:xfrm rot="0">
            <a:off x="2764456" y="2350208"/>
            <a:ext cx="13073588" cy="954588"/>
          </a:xfrm>
          <a:prstGeom prst="rect">
            <a:avLst/>
          </a:prstGeom>
        </p:spPr>
        <p:txBody>
          <a:bodyPr anchor="t" rtlCol="false" tIns="0" lIns="0" bIns="0" rIns="0">
            <a:spAutoFit/>
          </a:bodyPr>
          <a:lstStyle/>
          <a:p>
            <a:pPr algn="l" marL="0" indent="0" lvl="0">
              <a:lnSpc>
                <a:spcPts val="6510"/>
              </a:lnSpc>
            </a:pPr>
            <a:r>
              <a:rPr lang="en-US" b="true" sz="6852">
                <a:solidFill>
                  <a:srgbClr val="1C74BB"/>
                </a:solidFill>
                <a:latin typeface="Poppins Bold"/>
                <a:ea typeface="Poppins Bold"/>
                <a:cs typeface="Poppins Bold"/>
                <a:sym typeface="Poppins Bold"/>
              </a:rPr>
              <a:t>CELEBRATING PROGRESS</a:t>
            </a:r>
          </a:p>
        </p:txBody>
      </p:sp>
      <p:sp>
        <p:nvSpPr>
          <p:cNvPr name="TextBox 14" id="14"/>
          <p:cNvSpPr txBox="true"/>
          <p:nvPr/>
        </p:nvSpPr>
        <p:spPr>
          <a:xfrm rot="0">
            <a:off x="1210522" y="8300522"/>
            <a:ext cx="1071411" cy="1035124"/>
          </a:xfrm>
          <a:prstGeom prst="rect">
            <a:avLst/>
          </a:prstGeom>
        </p:spPr>
        <p:txBody>
          <a:bodyPr anchor="t" rtlCol="false" tIns="0" lIns="0" bIns="0" rIns="0">
            <a:spAutoFit/>
          </a:bodyPr>
          <a:lstStyle/>
          <a:p>
            <a:pPr algn="l" marL="0" indent="0" lvl="0">
              <a:lnSpc>
                <a:spcPts val="7193"/>
              </a:lnSpc>
            </a:pPr>
            <a:r>
              <a:rPr lang="en-US" b="true" sz="7571">
                <a:solidFill>
                  <a:srgbClr val="1C74BB"/>
                </a:solidFill>
                <a:latin typeface="Poppins Bold"/>
                <a:ea typeface="Poppins Bold"/>
                <a:cs typeface="Poppins Bold"/>
                <a:sym typeface="Poppins Bold"/>
              </a:rPr>
              <a:t>27</a:t>
            </a:r>
          </a:p>
        </p:txBody>
      </p:sp>
      <p:sp>
        <p:nvSpPr>
          <p:cNvPr name="TextBox 15" id="15"/>
          <p:cNvSpPr txBox="true"/>
          <p:nvPr/>
        </p:nvSpPr>
        <p:spPr>
          <a:xfrm rot="0">
            <a:off x="3297634" y="4512658"/>
            <a:ext cx="7125993" cy="3114138"/>
          </a:xfrm>
          <a:prstGeom prst="rect">
            <a:avLst/>
          </a:prstGeom>
        </p:spPr>
        <p:txBody>
          <a:bodyPr anchor="t" rtlCol="false" tIns="0" lIns="0" bIns="0" rIns="0">
            <a:spAutoFit/>
          </a:bodyPr>
          <a:lstStyle/>
          <a:p>
            <a:pPr algn="just" marL="0" indent="0" lvl="0">
              <a:lnSpc>
                <a:spcPts val="2769"/>
              </a:lnSpc>
            </a:pPr>
            <a:r>
              <a:rPr lang="en-US" sz="2429">
                <a:solidFill>
                  <a:srgbClr val="1C74BB"/>
                </a:solidFill>
                <a:latin typeface="Poppins"/>
                <a:ea typeface="Poppins"/>
                <a:cs typeface="Poppins"/>
                <a:sym typeface="Poppins"/>
              </a:rPr>
              <a:t>Every step forward counts — even small ones! Notice when your child seems calmer, asks for help more often, or uses their replacement behavior. Praise your child and every adult who sticks to the plan consistently. As skills grow, gradually raise expectations and goals. Progress is not always a straight line, but steady improvement over time is a real win worth celebrating.</a:t>
            </a:r>
          </a:p>
        </p:txBody>
      </p:sp>
      <p:sp>
        <p:nvSpPr>
          <p:cNvPr name="Freeform 16" id="16"/>
          <p:cNvSpPr/>
          <p:nvPr/>
        </p:nvSpPr>
        <p:spPr>
          <a:xfrm flipH="false" flipV="false" rot="0">
            <a:off x="11095349" y="4105944"/>
            <a:ext cx="5126141" cy="5225066"/>
          </a:xfrm>
          <a:custGeom>
            <a:avLst/>
            <a:gdLst/>
            <a:ahLst/>
            <a:cxnLst/>
            <a:rect r="r" b="b" t="t" l="l"/>
            <a:pathLst>
              <a:path h="5225066" w="5126141">
                <a:moveTo>
                  <a:pt x="0" y="0"/>
                </a:moveTo>
                <a:lnTo>
                  <a:pt x="5126141" y="0"/>
                </a:lnTo>
                <a:lnTo>
                  <a:pt x="5126141" y="5225066"/>
                </a:lnTo>
                <a:lnTo>
                  <a:pt x="0" y="5225066"/>
                </a:lnTo>
                <a:lnTo>
                  <a:pt x="0" y="0"/>
                </a:lnTo>
                <a:close/>
              </a:path>
            </a:pathLst>
          </a:custGeom>
          <a:blipFill>
            <a:blip r:embed="rId4"/>
            <a:stretch>
              <a:fillRect l="0" t="0" r="0" b="0"/>
            </a:stretch>
          </a:blipFill>
        </p:spPr>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E8F6FF"/>
        </a:solidFill>
      </p:bgPr>
    </p:bg>
    <p:spTree>
      <p:nvGrpSpPr>
        <p:cNvPr id="1" name=""/>
        <p:cNvGrpSpPr/>
        <p:nvPr/>
      </p:nvGrpSpPr>
      <p:grpSpPr>
        <a:xfrm>
          <a:off x="0" y="0"/>
          <a:ext cx="0" cy="0"/>
          <a:chOff x="0" y="0"/>
          <a:chExt cx="0" cy="0"/>
        </a:xfrm>
      </p:grpSpPr>
      <p:sp>
        <p:nvSpPr>
          <p:cNvPr name="Freeform 2" id="2"/>
          <p:cNvSpPr/>
          <p:nvPr/>
        </p:nvSpPr>
        <p:spPr>
          <a:xfrm flipH="false" flipV="false" rot="-3855666">
            <a:off x="15046734" y="6345056"/>
            <a:ext cx="5662001" cy="5721512"/>
          </a:xfrm>
          <a:custGeom>
            <a:avLst/>
            <a:gdLst/>
            <a:ahLst/>
            <a:cxnLst/>
            <a:rect r="r" b="b" t="t" l="l"/>
            <a:pathLst>
              <a:path h="5721512" w="5662001">
                <a:moveTo>
                  <a:pt x="0" y="0"/>
                </a:moveTo>
                <a:lnTo>
                  <a:pt x="5662001" y="0"/>
                </a:lnTo>
                <a:lnTo>
                  <a:pt x="5662001"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721374">
            <a:off x="-1084773" y="-3327728"/>
            <a:ext cx="5662001" cy="5721512"/>
          </a:xfrm>
          <a:custGeom>
            <a:avLst/>
            <a:gdLst/>
            <a:ahLst/>
            <a:cxnLst/>
            <a:rect r="r" b="b" t="t" l="l"/>
            <a:pathLst>
              <a:path h="5721512" w="5662001">
                <a:moveTo>
                  <a:pt x="0" y="0"/>
                </a:moveTo>
                <a:lnTo>
                  <a:pt x="5662002" y="0"/>
                </a:lnTo>
                <a:lnTo>
                  <a:pt x="5662002"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715390" y="8128033"/>
            <a:ext cx="1566543" cy="1566543"/>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7D8FF"/>
            </a:solidFill>
          </p:spPr>
        </p:sp>
        <p:sp>
          <p:nvSpPr>
            <p:cNvPr name="TextBox 6" id="6"/>
            <p:cNvSpPr txBox="true"/>
            <p:nvPr/>
          </p:nvSpPr>
          <p:spPr>
            <a:xfrm>
              <a:off x="76200" y="38100"/>
              <a:ext cx="660400" cy="69850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7" id="7"/>
          <p:cNvGrpSpPr/>
          <p:nvPr/>
        </p:nvGrpSpPr>
        <p:grpSpPr>
          <a:xfrm rot="0">
            <a:off x="2764456" y="9205812"/>
            <a:ext cx="11234139" cy="52488"/>
            <a:chOff x="0" y="0"/>
            <a:chExt cx="635000" cy="2967"/>
          </a:xfrm>
        </p:grpSpPr>
        <p:sp>
          <p:nvSpPr>
            <p:cNvPr name="Freeform 8" id="8"/>
            <p:cNvSpPr/>
            <p:nvPr/>
          </p:nvSpPr>
          <p:spPr>
            <a:xfrm flipH="false" flipV="false" rot="0">
              <a:off x="0" y="0"/>
              <a:ext cx="635000" cy="2967"/>
            </a:xfrm>
            <a:custGeom>
              <a:avLst/>
              <a:gdLst/>
              <a:ahLst/>
              <a:cxnLst/>
              <a:rect r="r" b="b" t="t" l="l"/>
              <a:pathLst>
                <a:path h="2967" w="635000">
                  <a:moveTo>
                    <a:pt x="0" y="0"/>
                  </a:moveTo>
                  <a:lnTo>
                    <a:pt x="635000" y="0"/>
                  </a:lnTo>
                  <a:lnTo>
                    <a:pt x="635000" y="2967"/>
                  </a:lnTo>
                  <a:lnTo>
                    <a:pt x="0" y="2967"/>
                  </a:lnTo>
                  <a:close/>
                </a:path>
              </a:pathLst>
            </a:custGeom>
            <a:solidFill>
              <a:srgbClr val="81C1F4"/>
            </a:solidFill>
          </p:spPr>
        </p:sp>
        <p:sp>
          <p:nvSpPr>
            <p:cNvPr name="TextBox 9" id="9"/>
            <p:cNvSpPr txBox="true"/>
            <p:nvPr/>
          </p:nvSpPr>
          <p:spPr>
            <a:xfrm>
              <a:off x="0" y="-38100"/>
              <a:ext cx="635000" cy="41067"/>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0">
            <a:off x="2764456" y="4356465"/>
            <a:ext cx="829060" cy="829060"/>
          </a:xfrm>
          <a:custGeom>
            <a:avLst/>
            <a:gdLst/>
            <a:ahLst/>
            <a:cxnLst/>
            <a:rect r="r" b="b" t="t" l="l"/>
            <a:pathLst>
              <a:path h="829060" w="829060">
                <a:moveTo>
                  <a:pt x="0" y="0"/>
                </a:moveTo>
                <a:lnTo>
                  <a:pt x="829060" y="0"/>
                </a:lnTo>
                <a:lnTo>
                  <a:pt x="829060" y="829060"/>
                </a:lnTo>
                <a:lnTo>
                  <a:pt x="0" y="82906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1" id="11"/>
          <p:cNvSpPr txBox="true"/>
          <p:nvPr/>
        </p:nvSpPr>
        <p:spPr>
          <a:xfrm rot="0">
            <a:off x="2764456" y="2340683"/>
            <a:ext cx="9661250" cy="770618"/>
          </a:xfrm>
          <a:prstGeom prst="rect">
            <a:avLst/>
          </a:prstGeom>
        </p:spPr>
        <p:txBody>
          <a:bodyPr anchor="t" rtlCol="false" tIns="0" lIns="0" bIns="0" rIns="0">
            <a:spAutoFit/>
          </a:bodyPr>
          <a:lstStyle/>
          <a:p>
            <a:pPr algn="l" marL="0" indent="0" lvl="0">
              <a:lnSpc>
                <a:spcPts val="5310"/>
              </a:lnSpc>
            </a:pPr>
            <a:r>
              <a:rPr lang="en-US" b="true" sz="5589">
                <a:solidFill>
                  <a:srgbClr val="1C74BB"/>
                </a:solidFill>
                <a:latin typeface="Poppins Bold"/>
                <a:ea typeface="Poppins Bold"/>
                <a:cs typeface="Poppins Bold"/>
                <a:sym typeface="Poppins Bold"/>
              </a:rPr>
              <a:t>WHEN TO REVISIT THE PLAN</a:t>
            </a:r>
          </a:p>
        </p:txBody>
      </p:sp>
      <p:sp>
        <p:nvSpPr>
          <p:cNvPr name="TextBox 12" id="12"/>
          <p:cNvSpPr txBox="true"/>
          <p:nvPr/>
        </p:nvSpPr>
        <p:spPr>
          <a:xfrm rot="0">
            <a:off x="4082383" y="4005314"/>
            <a:ext cx="11219228" cy="1592185"/>
          </a:xfrm>
          <a:prstGeom prst="rect">
            <a:avLst/>
          </a:prstGeom>
        </p:spPr>
        <p:txBody>
          <a:bodyPr anchor="t" rtlCol="false" tIns="0" lIns="0" bIns="0" rIns="0">
            <a:spAutoFit/>
          </a:bodyPr>
          <a:lstStyle/>
          <a:p>
            <a:pPr algn="just" marL="0" indent="0" lvl="0">
              <a:lnSpc>
                <a:spcPts val="3075"/>
              </a:lnSpc>
            </a:pPr>
            <a:r>
              <a:rPr lang="en-US" sz="2698">
                <a:solidFill>
                  <a:srgbClr val="1C74BB"/>
                </a:solidFill>
                <a:latin typeface="Poppins"/>
                <a:ea typeface="Poppins"/>
                <a:cs typeface="Poppins"/>
                <a:sym typeface="Poppins"/>
              </a:rPr>
              <a:t>No progress for 2–3 weeks, or behavior is getting worse despite consistent effort. New behaviors, life changes (new grade, schedule shift, or routine change), or increased safety concerns also signal it's time to review.</a:t>
            </a:r>
          </a:p>
        </p:txBody>
      </p:sp>
      <p:sp>
        <p:nvSpPr>
          <p:cNvPr name="TextBox 13" id="13"/>
          <p:cNvSpPr txBox="true"/>
          <p:nvPr/>
        </p:nvSpPr>
        <p:spPr>
          <a:xfrm rot="0">
            <a:off x="1210522" y="8271947"/>
            <a:ext cx="1071411" cy="849909"/>
          </a:xfrm>
          <a:prstGeom prst="rect">
            <a:avLst/>
          </a:prstGeom>
        </p:spPr>
        <p:txBody>
          <a:bodyPr anchor="t" rtlCol="false" tIns="0" lIns="0" bIns="0" rIns="0">
            <a:spAutoFit/>
          </a:bodyPr>
          <a:lstStyle/>
          <a:p>
            <a:pPr algn="l" marL="0" indent="0" lvl="0">
              <a:lnSpc>
                <a:spcPts val="5867"/>
              </a:lnSpc>
            </a:pPr>
            <a:r>
              <a:rPr lang="en-US" b="true" sz="6176">
                <a:solidFill>
                  <a:srgbClr val="1C74BB"/>
                </a:solidFill>
                <a:latin typeface="Poppins Bold"/>
                <a:ea typeface="Poppins Bold"/>
                <a:cs typeface="Poppins Bold"/>
                <a:sym typeface="Poppins Bold"/>
              </a:rPr>
              <a:t>28</a:t>
            </a:r>
          </a:p>
        </p:txBody>
      </p:sp>
      <p:sp>
        <p:nvSpPr>
          <p:cNvPr name="TextBox 14" id="14"/>
          <p:cNvSpPr txBox="true"/>
          <p:nvPr/>
        </p:nvSpPr>
        <p:spPr>
          <a:xfrm rot="0">
            <a:off x="4082383" y="5913942"/>
            <a:ext cx="11219228" cy="1592185"/>
          </a:xfrm>
          <a:prstGeom prst="rect">
            <a:avLst/>
          </a:prstGeom>
        </p:spPr>
        <p:txBody>
          <a:bodyPr anchor="t" rtlCol="false" tIns="0" lIns="0" bIns="0" rIns="0">
            <a:spAutoFit/>
          </a:bodyPr>
          <a:lstStyle/>
          <a:p>
            <a:pPr algn="just" marL="0" indent="0" lvl="0">
              <a:lnSpc>
                <a:spcPts val="3075"/>
              </a:lnSpc>
            </a:pPr>
            <a:r>
              <a:rPr lang="en-US" sz="2698">
                <a:solidFill>
                  <a:srgbClr val="1C74BB"/>
                </a:solidFill>
                <a:latin typeface="Poppins"/>
                <a:ea typeface="Poppins"/>
                <a:cs typeface="Poppins"/>
                <a:sym typeface="Poppins"/>
              </a:rPr>
              <a:t>Schedule a team meeting to review the behavior's function, current strategies, and data trends. Bring your home observations — your input helps the team make better decisions together.</a:t>
            </a:r>
          </a:p>
        </p:txBody>
      </p:sp>
      <p:sp>
        <p:nvSpPr>
          <p:cNvPr name="Freeform 15" id="15"/>
          <p:cNvSpPr/>
          <p:nvPr/>
        </p:nvSpPr>
        <p:spPr>
          <a:xfrm flipH="false" flipV="false" rot="0">
            <a:off x="2764456" y="6300274"/>
            <a:ext cx="829060" cy="829060"/>
          </a:xfrm>
          <a:custGeom>
            <a:avLst/>
            <a:gdLst/>
            <a:ahLst/>
            <a:cxnLst/>
            <a:rect r="r" b="b" t="t" l="l"/>
            <a:pathLst>
              <a:path h="829060" w="829060">
                <a:moveTo>
                  <a:pt x="0" y="0"/>
                </a:moveTo>
                <a:lnTo>
                  <a:pt x="829060" y="0"/>
                </a:lnTo>
                <a:lnTo>
                  <a:pt x="829060" y="829060"/>
                </a:lnTo>
                <a:lnTo>
                  <a:pt x="0" y="82906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solidFill>
          <a:srgbClr val="E8F6FF"/>
        </a:solidFill>
      </p:bgPr>
    </p:bg>
    <p:spTree>
      <p:nvGrpSpPr>
        <p:cNvPr id="1" name=""/>
        <p:cNvGrpSpPr/>
        <p:nvPr/>
      </p:nvGrpSpPr>
      <p:grpSpPr>
        <a:xfrm>
          <a:off x="0" y="0"/>
          <a:ext cx="0" cy="0"/>
          <a:chOff x="0" y="0"/>
          <a:chExt cx="0" cy="0"/>
        </a:xfrm>
      </p:grpSpPr>
      <p:sp>
        <p:nvSpPr>
          <p:cNvPr name="Freeform 2" id="2"/>
          <p:cNvSpPr/>
          <p:nvPr/>
        </p:nvSpPr>
        <p:spPr>
          <a:xfrm flipH="false" flipV="false" rot="-3855666">
            <a:off x="15046734" y="6345056"/>
            <a:ext cx="5662001" cy="5721512"/>
          </a:xfrm>
          <a:custGeom>
            <a:avLst/>
            <a:gdLst/>
            <a:ahLst/>
            <a:cxnLst/>
            <a:rect r="r" b="b" t="t" l="l"/>
            <a:pathLst>
              <a:path h="5721512" w="5662001">
                <a:moveTo>
                  <a:pt x="0" y="0"/>
                </a:moveTo>
                <a:lnTo>
                  <a:pt x="5662001" y="0"/>
                </a:lnTo>
                <a:lnTo>
                  <a:pt x="5662001"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721374">
            <a:off x="-1084773" y="-3327728"/>
            <a:ext cx="5662001" cy="5721512"/>
          </a:xfrm>
          <a:custGeom>
            <a:avLst/>
            <a:gdLst/>
            <a:ahLst/>
            <a:cxnLst/>
            <a:rect r="r" b="b" t="t" l="l"/>
            <a:pathLst>
              <a:path h="5721512" w="5662001">
                <a:moveTo>
                  <a:pt x="0" y="0"/>
                </a:moveTo>
                <a:lnTo>
                  <a:pt x="5662002" y="0"/>
                </a:lnTo>
                <a:lnTo>
                  <a:pt x="5662002" y="5721512"/>
                </a:lnTo>
                <a:lnTo>
                  <a:pt x="0" y="5721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715390" y="8128033"/>
            <a:ext cx="1566543" cy="1566543"/>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7D8FF"/>
            </a:solidFill>
          </p:spPr>
        </p:sp>
        <p:sp>
          <p:nvSpPr>
            <p:cNvPr name="TextBox 6" id="6"/>
            <p:cNvSpPr txBox="true"/>
            <p:nvPr/>
          </p:nvSpPr>
          <p:spPr>
            <a:xfrm>
              <a:off x="76200" y="38100"/>
              <a:ext cx="660400" cy="69850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7" id="7"/>
          <p:cNvGrpSpPr/>
          <p:nvPr/>
        </p:nvGrpSpPr>
        <p:grpSpPr>
          <a:xfrm rot="0">
            <a:off x="2764456" y="9205812"/>
            <a:ext cx="11234139" cy="52488"/>
            <a:chOff x="0" y="0"/>
            <a:chExt cx="635000" cy="2967"/>
          </a:xfrm>
        </p:grpSpPr>
        <p:sp>
          <p:nvSpPr>
            <p:cNvPr name="Freeform 8" id="8"/>
            <p:cNvSpPr/>
            <p:nvPr/>
          </p:nvSpPr>
          <p:spPr>
            <a:xfrm flipH="false" flipV="false" rot="0">
              <a:off x="0" y="0"/>
              <a:ext cx="635000" cy="2967"/>
            </a:xfrm>
            <a:custGeom>
              <a:avLst/>
              <a:gdLst/>
              <a:ahLst/>
              <a:cxnLst/>
              <a:rect r="r" b="b" t="t" l="l"/>
              <a:pathLst>
                <a:path h="2967" w="635000">
                  <a:moveTo>
                    <a:pt x="0" y="0"/>
                  </a:moveTo>
                  <a:lnTo>
                    <a:pt x="635000" y="0"/>
                  </a:lnTo>
                  <a:lnTo>
                    <a:pt x="635000" y="2967"/>
                  </a:lnTo>
                  <a:lnTo>
                    <a:pt x="0" y="2967"/>
                  </a:lnTo>
                  <a:close/>
                </a:path>
              </a:pathLst>
            </a:custGeom>
            <a:solidFill>
              <a:srgbClr val="81C1F4"/>
            </a:solidFill>
          </p:spPr>
        </p:sp>
        <p:sp>
          <p:nvSpPr>
            <p:cNvPr name="TextBox 9" id="9"/>
            <p:cNvSpPr txBox="true"/>
            <p:nvPr/>
          </p:nvSpPr>
          <p:spPr>
            <a:xfrm>
              <a:off x="0" y="-38100"/>
              <a:ext cx="635000" cy="41067"/>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a:grpSpLocks noChangeAspect="true"/>
          </p:cNvGrpSpPr>
          <p:nvPr/>
        </p:nvGrpSpPr>
        <p:grpSpPr>
          <a:xfrm rot="0">
            <a:off x="11370551" y="2482366"/>
            <a:ext cx="5256086" cy="7212211"/>
            <a:chOff x="0" y="0"/>
            <a:chExt cx="4589780" cy="6297930"/>
          </a:xfrm>
        </p:grpSpPr>
        <p:sp>
          <p:nvSpPr>
            <p:cNvPr name="Freeform 11" id="11"/>
            <p:cNvSpPr/>
            <p:nvPr/>
          </p:nvSpPr>
          <p:spPr>
            <a:xfrm flipH="false" flipV="false" rot="0">
              <a:off x="0" y="0"/>
              <a:ext cx="4591050" cy="6297930"/>
            </a:xfrm>
            <a:custGeom>
              <a:avLst/>
              <a:gdLst/>
              <a:ahLst/>
              <a:cxnLst/>
              <a:rect r="r" b="b" t="t" l="l"/>
              <a:pathLst>
                <a:path h="6297930" w="4591050">
                  <a:moveTo>
                    <a:pt x="3148330" y="1708150"/>
                  </a:moveTo>
                  <a:cubicBezTo>
                    <a:pt x="2754630" y="1708150"/>
                    <a:pt x="2396490" y="1866900"/>
                    <a:pt x="2136140" y="2124710"/>
                  </a:cubicBezTo>
                  <a:lnTo>
                    <a:pt x="1611630" y="1600200"/>
                  </a:lnTo>
                  <a:cubicBezTo>
                    <a:pt x="1778000" y="1430020"/>
                    <a:pt x="1882140" y="1197610"/>
                    <a:pt x="1882140" y="941070"/>
                  </a:cubicBezTo>
                  <a:cubicBezTo>
                    <a:pt x="1882140" y="421640"/>
                    <a:pt x="1459230" y="0"/>
                    <a:pt x="941070" y="0"/>
                  </a:cubicBezTo>
                  <a:cubicBezTo>
                    <a:pt x="422910" y="0"/>
                    <a:pt x="0" y="421640"/>
                    <a:pt x="0" y="941070"/>
                  </a:cubicBezTo>
                  <a:cubicBezTo>
                    <a:pt x="0" y="1459230"/>
                    <a:pt x="421640" y="1882140"/>
                    <a:pt x="941070" y="1882140"/>
                  </a:cubicBezTo>
                  <a:cubicBezTo>
                    <a:pt x="1160780" y="1882140"/>
                    <a:pt x="1362710" y="1805940"/>
                    <a:pt x="1524000" y="1678940"/>
                  </a:cubicBezTo>
                  <a:lnTo>
                    <a:pt x="2056130" y="2211070"/>
                  </a:lnTo>
                  <a:cubicBezTo>
                    <a:pt x="1838960" y="2463800"/>
                    <a:pt x="1708150" y="2791460"/>
                    <a:pt x="1708150" y="3148330"/>
                  </a:cubicBezTo>
                  <a:cubicBezTo>
                    <a:pt x="1708150" y="3549650"/>
                    <a:pt x="1873250" y="3914140"/>
                    <a:pt x="2139950" y="4175760"/>
                  </a:cubicBezTo>
                  <a:lnTo>
                    <a:pt x="1614170" y="4701540"/>
                  </a:lnTo>
                  <a:cubicBezTo>
                    <a:pt x="1442720" y="4526280"/>
                    <a:pt x="1203960" y="4417060"/>
                    <a:pt x="941070" y="4417060"/>
                  </a:cubicBezTo>
                  <a:cubicBezTo>
                    <a:pt x="421640" y="4415790"/>
                    <a:pt x="0" y="4838700"/>
                    <a:pt x="0" y="5356860"/>
                  </a:cubicBezTo>
                  <a:cubicBezTo>
                    <a:pt x="0" y="5875020"/>
                    <a:pt x="421640" y="6297930"/>
                    <a:pt x="941070" y="6297930"/>
                  </a:cubicBezTo>
                  <a:cubicBezTo>
                    <a:pt x="1459230" y="6297930"/>
                    <a:pt x="1882140" y="5876290"/>
                    <a:pt x="1882140" y="5356860"/>
                  </a:cubicBezTo>
                  <a:cubicBezTo>
                    <a:pt x="1882140" y="5144770"/>
                    <a:pt x="1811020" y="4947920"/>
                    <a:pt x="1692910" y="4790440"/>
                  </a:cubicBezTo>
                  <a:lnTo>
                    <a:pt x="2228850" y="4254500"/>
                  </a:lnTo>
                  <a:cubicBezTo>
                    <a:pt x="2479040" y="4462780"/>
                    <a:pt x="2800350" y="4588509"/>
                    <a:pt x="3150870" y="4588509"/>
                  </a:cubicBezTo>
                  <a:cubicBezTo>
                    <a:pt x="3945890" y="4588509"/>
                    <a:pt x="4591050" y="3942080"/>
                    <a:pt x="4591050" y="3148330"/>
                  </a:cubicBezTo>
                  <a:cubicBezTo>
                    <a:pt x="4589780" y="2354580"/>
                    <a:pt x="3943350" y="1708150"/>
                    <a:pt x="3148330" y="1708150"/>
                  </a:cubicBezTo>
                  <a:close/>
                </a:path>
              </a:pathLst>
            </a:custGeom>
            <a:solidFill>
              <a:srgbClr val="60A5DD"/>
            </a:solidFill>
          </p:spPr>
        </p:sp>
        <p:sp>
          <p:nvSpPr>
            <p:cNvPr name="Freeform 12" id="12"/>
            <p:cNvSpPr/>
            <p:nvPr/>
          </p:nvSpPr>
          <p:spPr>
            <a:xfrm flipH="false" flipV="false" rot="0">
              <a:off x="118110" y="4533900"/>
              <a:ext cx="1645920" cy="1645920"/>
            </a:xfrm>
            <a:custGeom>
              <a:avLst/>
              <a:gdLst/>
              <a:ahLst/>
              <a:cxnLst/>
              <a:rect r="r" b="b" t="t" l="l"/>
              <a:pathLst>
                <a:path h="1645920" w="1645920">
                  <a:moveTo>
                    <a:pt x="822960" y="1645920"/>
                  </a:moveTo>
                  <a:cubicBezTo>
                    <a:pt x="369570" y="1645920"/>
                    <a:pt x="0" y="1277620"/>
                    <a:pt x="0" y="822960"/>
                  </a:cubicBezTo>
                  <a:cubicBezTo>
                    <a:pt x="0" y="368300"/>
                    <a:pt x="368300" y="0"/>
                    <a:pt x="822960" y="0"/>
                  </a:cubicBezTo>
                  <a:cubicBezTo>
                    <a:pt x="1276350" y="0"/>
                    <a:pt x="1645920" y="368300"/>
                    <a:pt x="1645920" y="822960"/>
                  </a:cubicBezTo>
                  <a:cubicBezTo>
                    <a:pt x="1645920" y="1277620"/>
                    <a:pt x="1276350" y="1645920"/>
                    <a:pt x="822960" y="1645920"/>
                  </a:cubicBezTo>
                  <a:close/>
                </a:path>
              </a:pathLst>
            </a:custGeom>
            <a:blipFill>
              <a:blip r:embed="rId4"/>
              <a:stretch>
                <a:fillRect l="0" t="0" r="0" b="0"/>
              </a:stretch>
            </a:blipFill>
          </p:spPr>
        </p:sp>
        <p:sp>
          <p:nvSpPr>
            <p:cNvPr name="Freeform 13" id="13"/>
            <p:cNvSpPr/>
            <p:nvPr/>
          </p:nvSpPr>
          <p:spPr>
            <a:xfrm flipH="false" flipV="false" rot="0">
              <a:off x="118110" y="118110"/>
              <a:ext cx="1645920" cy="1644650"/>
            </a:xfrm>
            <a:custGeom>
              <a:avLst/>
              <a:gdLst/>
              <a:ahLst/>
              <a:cxnLst/>
              <a:rect r="r" b="b" t="t" l="l"/>
              <a:pathLst>
                <a:path h="1644650" w="1645920">
                  <a:moveTo>
                    <a:pt x="0" y="822960"/>
                  </a:moveTo>
                  <a:cubicBezTo>
                    <a:pt x="0" y="369570"/>
                    <a:pt x="368300" y="0"/>
                    <a:pt x="822960" y="0"/>
                  </a:cubicBezTo>
                  <a:cubicBezTo>
                    <a:pt x="1276350" y="0"/>
                    <a:pt x="1645920" y="368300"/>
                    <a:pt x="1645920" y="822960"/>
                  </a:cubicBezTo>
                  <a:cubicBezTo>
                    <a:pt x="1645920" y="1060450"/>
                    <a:pt x="1544320" y="1273810"/>
                    <a:pt x="1384300" y="1423670"/>
                  </a:cubicBezTo>
                  <a:cubicBezTo>
                    <a:pt x="1377950" y="1426210"/>
                    <a:pt x="1371600" y="1430020"/>
                    <a:pt x="1366520" y="1436370"/>
                  </a:cubicBezTo>
                  <a:cubicBezTo>
                    <a:pt x="1362710" y="1440180"/>
                    <a:pt x="1360170" y="1443990"/>
                    <a:pt x="1357630" y="1447800"/>
                  </a:cubicBezTo>
                  <a:cubicBezTo>
                    <a:pt x="1214120" y="1569720"/>
                    <a:pt x="1027430" y="1644650"/>
                    <a:pt x="824230" y="1644650"/>
                  </a:cubicBezTo>
                  <a:cubicBezTo>
                    <a:pt x="369570" y="1644650"/>
                    <a:pt x="0" y="1276350"/>
                    <a:pt x="0" y="822960"/>
                  </a:cubicBezTo>
                  <a:close/>
                </a:path>
              </a:pathLst>
            </a:custGeom>
            <a:blipFill>
              <a:blip r:embed="rId5"/>
              <a:stretch>
                <a:fillRect l="0" t="-38" r="0" b="-38"/>
              </a:stretch>
            </a:blipFill>
          </p:spPr>
        </p:sp>
        <p:sp>
          <p:nvSpPr>
            <p:cNvPr name="Freeform 14" id="14"/>
            <p:cNvSpPr/>
            <p:nvPr/>
          </p:nvSpPr>
          <p:spPr>
            <a:xfrm flipH="false" flipV="false" rot="0">
              <a:off x="1826260" y="1827530"/>
              <a:ext cx="2644140" cy="2644140"/>
            </a:xfrm>
            <a:custGeom>
              <a:avLst/>
              <a:gdLst/>
              <a:ahLst/>
              <a:cxnLst/>
              <a:rect r="r" b="b" t="t" l="l"/>
              <a:pathLst>
                <a:path h="2644140" w="2644140">
                  <a:moveTo>
                    <a:pt x="1322070" y="2644140"/>
                  </a:moveTo>
                  <a:cubicBezTo>
                    <a:pt x="593090" y="2644140"/>
                    <a:pt x="0" y="2051050"/>
                    <a:pt x="0" y="1322070"/>
                  </a:cubicBezTo>
                  <a:cubicBezTo>
                    <a:pt x="0" y="593090"/>
                    <a:pt x="593090" y="0"/>
                    <a:pt x="1322070" y="0"/>
                  </a:cubicBezTo>
                  <a:cubicBezTo>
                    <a:pt x="2051050" y="0"/>
                    <a:pt x="2644140" y="593090"/>
                    <a:pt x="2644140" y="1322070"/>
                  </a:cubicBezTo>
                  <a:cubicBezTo>
                    <a:pt x="2644140" y="2051050"/>
                    <a:pt x="2052320" y="2644140"/>
                    <a:pt x="1322070" y="2644140"/>
                  </a:cubicBezTo>
                  <a:close/>
                </a:path>
              </a:pathLst>
            </a:custGeom>
            <a:blipFill>
              <a:blip r:embed="rId6"/>
              <a:stretch>
                <a:fillRect l="0" t="-251" r="0" b="-251"/>
              </a:stretch>
            </a:blipFill>
          </p:spPr>
        </p:sp>
      </p:grpSp>
      <p:sp>
        <p:nvSpPr>
          <p:cNvPr name="TextBox 15" id="15"/>
          <p:cNvSpPr txBox="true"/>
          <p:nvPr/>
        </p:nvSpPr>
        <p:spPr>
          <a:xfrm rot="0">
            <a:off x="2764456" y="2359733"/>
            <a:ext cx="13073588" cy="874962"/>
          </a:xfrm>
          <a:prstGeom prst="rect">
            <a:avLst/>
          </a:prstGeom>
        </p:spPr>
        <p:txBody>
          <a:bodyPr anchor="t" rtlCol="false" tIns="0" lIns="0" bIns="0" rIns="0">
            <a:spAutoFit/>
          </a:bodyPr>
          <a:lstStyle/>
          <a:p>
            <a:pPr algn="l" marL="0" indent="0" lvl="0">
              <a:lnSpc>
                <a:spcPts val="6081"/>
              </a:lnSpc>
            </a:pPr>
            <a:r>
              <a:rPr lang="en-US" b="true" sz="6401">
                <a:solidFill>
                  <a:srgbClr val="1C74BB"/>
                </a:solidFill>
                <a:latin typeface="Poppins Bold"/>
                <a:ea typeface="Poppins Bold"/>
                <a:cs typeface="Poppins Bold"/>
                <a:sym typeface="Poppins Bold"/>
              </a:rPr>
              <a:t>QUICK RECAP</a:t>
            </a:r>
          </a:p>
        </p:txBody>
      </p:sp>
      <p:sp>
        <p:nvSpPr>
          <p:cNvPr name="TextBox 16" id="16"/>
          <p:cNvSpPr txBox="true"/>
          <p:nvPr/>
        </p:nvSpPr>
        <p:spPr>
          <a:xfrm rot="0">
            <a:off x="2764456" y="4009931"/>
            <a:ext cx="8072918" cy="1969738"/>
          </a:xfrm>
          <a:prstGeom prst="rect">
            <a:avLst/>
          </a:prstGeom>
        </p:spPr>
        <p:txBody>
          <a:bodyPr anchor="t" rtlCol="false" tIns="0" lIns="0" bIns="0" rIns="0">
            <a:spAutoFit/>
          </a:bodyPr>
          <a:lstStyle/>
          <a:p>
            <a:pPr algn="just" marL="0" indent="0" lvl="0">
              <a:lnSpc>
                <a:spcPts val="2560"/>
              </a:lnSpc>
            </a:pPr>
            <a:r>
              <a:rPr lang="en-US" sz="2245">
                <a:solidFill>
                  <a:srgbClr val="1C74BB"/>
                </a:solidFill>
                <a:latin typeface="Poppins"/>
                <a:ea typeface="Poppins"/>
                <a:cs typeface="Poppins"/>
                <a:sym typeface="Poppins"/>
              </a:rPr>
              <a:t>Know your key terms: antecedents (what happens before), consequences (what happens after), operational definitions (clear, measurable descriptions), and replacement behaviors (positive skills serving the same function). Consistent use of these terms helps everyone on your team stay aligned.</a:t>
            </a:r>
          </a:p>
        </p:txBody>
      </p:sp>
      <p:sp>
        <p:nvSpPr>
          <p:cNvPr name="TextBox 17" id="17"/>
          <p:cNvSpPr txBox="true"/>
          <p:nvPr/>
        </p:nvSpPr>
        <p:spPr>
          <a:xfrm rot="0">
            <a:off x="1210522" y="8281472"/>
            <a:ext cx="1071411" cy="976720"/>
          </a:xfrm>
          <a:prstGeom prst="rect">
            <a:avLst/>
          </a:prstGeom>
        </p:spPr>
        <p:txBody>
          <a:bodyPr anchor="t" rtlCol="false" tIns="0" lIns="0" bIns="0" rIns="0">
            <a:spAutoFit/>
          </a:bodyPr>
          <a:lstStyle/>
          <a:p>
            <a:pPr algn="l" marL="0" indent="0" lvl="0">
              <a:lnSpc>
                <a:spcPts val="6719"/>
              </a:lnSpc>
            </a:pPr>
            <a:r>
              <a:rPr lang="en-US" b="true" sz="7073">
                <a:solidFill>
                  <a:srgbClr val="1C74BB"/>
                </a:solidFill>
                <a:latin typeface="Poppins Bold"/>
                <a:ea typeface="Poppins Bold"/>
                <a:cs typeface="Poppins Bold"/>
                <a:sym typeface="Poppins Bold"/>
              </a:rPr>
              <a:t>29</a:t>
            </a:r>
          </a:p>
        </p:txBody>
      </p:sp>
      <p:sp>
        <p:nvSpPr>
          <p:cNvPr name="TextBox 18" id="18"/>
          <p:cNvSpPr txBox="true"/>
          <p:nvPr/>
        </p:nvSpPr>
        <p:spPr>
          <a:xfrm rot="0">
            <a:off x="2789784" y="6421280"/>
            <a:ext cx="8072918" cy="1645888"/>
          </a:xfrm>
          <a:prstGeom prst="rect">
            <a:avLst/>
          </a:prstGeom>
        </p:spPr>
        <p:txBody>
          <a:bodyPr anchor="t" rtlCol="false" tIns="0" lIns="0" bIns="0" rIns="0">
            <a:spAutoFit/>
          </a:bodyPr>
          <a:lstStyle/>
          <a:p>
            <a:pPr algn="just" marL="0" indent="0" lvl="0">
              <a:lnSpc>
                <a:spcPts val="2560"/>
              </a:lnSpc>
            </a:pPr>
            <a:r>
              <a:rPr lang="en-US" sz="2245">
                <a:solidFill>
                  <a:srgbClr val="1C74BB"/>
                </a:solidFill>
                <a:latin typeface="Poppins"/>
                <a:ea typeface="Poppins"/>
                <a:cs typeface="Poppins"/>
                <a:sym typeface="Poppins"/>
              </a:rPr>
              <a:t>Use graphs to spot patterns over time — not day-to-day swings. Teach and reinforce replacement behaviors consistently, collaborate openly with your care team, and adjust strategies based on what the data trends are showing you.</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5443"/>
            <a:ext cx="18288000" cy="10276114"/>
          </a:xfrm>
          <a:custGeom>
            <a:avLst/>
            <a:gdLst/>
            <a:ahLst/>
            <a:cxnLst/>
            <a:rect r="r" b="b" t="t" l="l"/>
            <a:pathLst>
              <a:path h="10276114" w="18288000">
                <a:moveTo>
                  <a:pt x="0" y="0"/>
                </a:moveTo>
                <a:lnTo>
                  <a:pt x="18288000" y="0"/>
                </a:lnTo>
                <a:lnTo>
                  <a:pt x="18288000" y="10276114"/>
                </a:lnTo>
                <a:lnTo>
                  <a:pt x="0" y="10276114"/>
                </a:lnTo>
                <a:lnTo>
                  <a:pt x="0" y="0"/>
                </a:lnTo>
                <a:close/>
              </a:path>
            </a:pathLst>
          </a:custGeom>
          <a:blipFill>
            <a:blip r:embed="rId2"/>
            <a:stretch>
              <a:fillRect l="0" t="0" r="0" b="0"/>
            </a:stretch>
          </a:blipFill>
        </p:spPr>
      </p:sp>
      <p:sp>
        <p:nvSpPr>
          <p:cNvPr name="Freeform 3" id="3"/>
          <p:cNvSpPr/>
          <p:nvPr/>
        </p:nvSpPr>
        <p:spPr>
          <a:xfrm flipH="false" flipV="false" rot="0">
            <a:off x="0" y="5443"/>
            <a:ext cx="3701143" cy="1719943"/>
          </a:xfrm>
          <a:custGeom>
            <a:avLst/>
            <a:gdLst/>
            <a:ahLst/>
            <a:cxnLst/>
            <a:rect r="r" b="b" t="t" l="l"/>
            <a:pathLst>
              <a:path h="1719943" w="3701143">
                <a:moveTo>
                  <a:pt x="0" y="0"/>
                </a:moveTo>
                <a:lnTo>
                  <a:pt x="3701143" y="0"/>
                </a:lnTo>
                <a:lnTo>
                  <a:pt x="3701143" y="1719943"/>
                </a:lnTo>
                <a:lnTo>
                  <a:pt x="0" y="1719943"/>
                </a:lnTo>
                <a:lnTo>
                  <a:pt x="0" y="0"/>
                </a:lnTo>
                <a:close/>
              </a:path>
            </a:pathLst>
          </a:custGeom>
          <a:blipFill>
            <a:blip r:embed="rId3"/>
            <a:stretch>
              <a:fillRect l="0" t="0" r="0" b="0"/>
            </a:stretch>
          </a:blipFill>
        </p:spPr>
      </p:sp>
      <p:sp>
        <p:nvSpPr>
          <p:cNvPr name="Freeform 4" id="4"/>
          <p:cNvSpPr/>
          <p:nvPr/>
        </p:nvSpPr>
        <p:spPr>
          <a:xfrm flipH="false" flipV="false" rot="0">
            <a:off x="15240000" y="7919357"/>
            <a:ext cx="3048000" cy="2362200"/>
          </a:xfrm>
          <a:custGeom>
            <a:avLst/>
            <a:gdLst/>
            <a:ahLst/>
            <a:cxnLst/>
            <a:rect r="r" b="b" t="t" l="l"/>
            <a:pathLst>
              <a:path h="2362200" w="3048000">
                <a:moveTo>
                  <a:pt x="0" y="0"/>
                </a:moveTo>
                <a:lnTo>
                  <a:pt x="3048000" y="0"/>
                </a:lnTo>
                <a:lnTo>
                  <a:pt x="3048000" y="2362200"/>
                </a:lnTo>
                <a:lnTo>
                  <a:pt x="0" y="2362200"/>
                </a:lnTo>
                <a:lnTo>
                  <a:pt x="0" y="0"/>
                </a:lnTo>
                <a:close/>
              </a:path>
            </a:pathLst>
          </a:custGeom>
          <a:blipFill>
            <a:blip r:embed="rId4"/>
            <a:stretch>
              <a:fillRect l="0" t="0" r="0" b="0"/>
            </a:stretch>
          </a:blipFill>
        </p:spPr>
      </p:sp>
      <p:sp>
        <p:nvSpPr>
          <p:cNvPr name="Freeform 5" id="5"/>
          <p:cNvSpPr/>
          <p:nvPr/>
        </p:nvSpPr>
        <p:spPr>
          <a:xfrm flipH="false" flipV="false" rot="0">
            <a:off x="435429" y="8561614"/>
            <a:ext cx="1524000" cy="1513114"/>
          </a:xfrm>
          <a:custGeom>
            <a:avLst/>
            <a:gdLst/>
            <a:ahLst/>
            <a:cxnLst/>
            <a:rect r="r" b="b" t="t" l="l"/>
            <a:pathLst>
              <a:path h="1513114" w="1524000">
                <a:moveTo>
                  <a:pt x="0" y="0"/>
                </a:moveTo>
                <a:lnTo>
                  <a:pt x="1524000" y="0"/>
                </a:lnTo>
                <a:lnTo>
                  <a:pt x="1524000" y="1513115"/>
                </a:lnTo>
                <a:lnTo>
                  <a:pt x="0" y="1513115"/>
                </a:lnTo>
                <a:lnTo>
                  <a:pt x="0" y="0"/>
                </a:lnTo>
                <a:close/>
              </a:path>
            </a:pathLst>
          </a:custGeom>
          <a:blipFill>
            <a:blip r:embed="rId5"/>
            <a:stretch>
              <a:fillRect l="0" t="0" r="0" b="0"/>
            </a:stretch>
          </a:blipFill>
        </p:spPr>
      </p:sp>
      <p:sp>
        <p:nvSpPr>
          <p:cNvPr name="TextBox 6" id="6"/>
          <p:cNvSpPr txBox="true"/>
          <p:nvPr/>
        </p:nvSpPr>
        <p:spPr>
          <a:xfrm rot="0">
            <a:off x="749808" y="8772757"/>
            <a:ext cx="877824" cy="953844"/>
          </a:xfrm>
          <a:prstGeom prst="rect">
            <a:avLst/>
          </a:prstGeom>
        </p:spPr>
        <p:txBody>
          <a:bodyPr anchor="t" rtlCol="false" tIns="0" lIns="0" bIns="0" rIns="0">
            <a:spAutoFit/>
          </a:bodyPr>
          <a:lstStyle/>
          <a:p>
            <a:pPr algn="ctr">
              <a:lnSpc>
                <a:spcPts val="7425"/>
              </a:lnSpc>
            </a:pPr>
            <a:r>
              <a:rPr lang="en-US" sz="5304" b="true">
                <a:solidFill>
                  <a:srgbClr val="0058A6"/>
                </a:solidFill>
                <a:latin typeface="Poppins Bold"/>
                <a:ea typeface="Poppins Bold"/>
                <a:cs typeface="Poppins Bold"/>
                <a:sym typeface="Poppins Bold"/>
              </a:rPr>
              <a:t>30</a:t>
            </a:r>
          </a:p>
        </p:txBody>
      </p:sp>
      <p:sp>
        <p:nvSpPr>
          <p:cNvPr name="TextBox 7" id="7"/>
          <p:cNvSpPr txBox="true"/>
          <p:nvPr/>
        </p:nvSpPr>
        <p:spPr>
          <a:xfrm rot="0">
            <a:off x="2651760" y="1149948"/>
            <a:ext cx="5102352" cy="1178787"/>
          </a:xfrm>
          <a:prstGeom prst="rect">
            <a:avLst/>
          </a:prstGeom>
        </p:spPr>
        <p:txBody>
          <a:bodyPr anchor="t" rtlCol="false" tIns="0" lIns="0" bIns="0" rIns="0">
            <a:spAutoFit/>
          </a:bodyPr>
          <a:lstStyle/>
          <a:p>
            <a:pPr algn="l">
              <a:lnSpc>
                <a:spcPts val="9127"/>
              </a:lnSpc>
            </a:pPr>
            <a:r>
              <a:rPr lang="en-US" sz="6519" b="true">
                <a:solidFill>
                  <a:srgbClr val="0058A6"/>
                </a:solidFill>
                <a:latin typeface="Poppins Bold"/>
                <a:ea typeface="Poppins Bold"/>
                <a:cs typeface="Poppins Bold"/>
                <a:sym typeface="Poppins Bold"/>
              </a:rPr>
              <a:t>HOMEWORK</a:t>
            </a:r>
          </a:p>
        </p:txBody>
      </p:sp>
      <p:sp>
        <p:nvSpPr>
          <p:cNvPr name="TextBox 8" id="8"/>
          <p:cNvSpPr txBox="true"/>
          <p:nvPr/>
        </p:nvSpPr>
        <p:spPr>
          <a:xfrm rot="0">
            <a:off x="2651760" y="2406048"/>
            <a:ext cx="6382512" cy="476446"/>
          </a:xfrm>
          <a:prstGeom prst="rect">
            <a:avLst/>
          </a:prstGeom>
        </p:spPr>
        <p:txBody>
          <a:bodyPr anchor="t" rtlCol="false" tIns="0" lIns="0" bIns="0" rIns="0">
            <a:spAutoFit/>
          </a:bodyPr>
          <a:lstStyle/>
          <a:p>
            <a:pPr algn="l">
              <a:lnSpc>
                <a:spcPts val="3739"/>
              </a:lnSpc>
            </a:pPr>
            <a:r>
              <a:rPr lang="en-US" sz="2670" b="true">
                <a:solidFill>
                  <a:srgbClr val="0058A6"/>
                </a:solidFill>
                <a:latin typeface="Poppins Bold"/>
                <a:ea typeface="Poppins Bold"/>
                <a:cs typeface="Poppins Bold"/>
                <a:sym typeface="Poppins Bold"/>
              </a:rPr>
              <a:t>Let’s start collecting data at home.</a:t>
            </a:r>
          </a:p>
        </p:txBody>
      </p:sp>
      <p:sp>
        <p:nvSpPr>
          <p:cNvPr name="TextBox 9" id="9"/>
          <p:cNvSpPr txBox="true"/>
          <p:nvPr/>
        </p:nvSpPr>
        <p:spPr>
          <a:xfrm rot="0">
            <a:off x="2651760" y="3062808"/>
            <a:ext cx="7735824" cy="743945"/>
          </a:xfrm>
          <a:prstGeom prst="rect">
            <a:avLst/>
          </a:prstGeom>
        </p:spPr>
        <p:txBody>
          <a:bodyPr anchor="t" rtlCol="false" tIns="0" lIns="0" bIns="0" rIns="0">
            <a:spAutoFit/>
          </a:bodyPr>
          <a:lstStyle/>
          <a:p>
            <a:pPr algn="l">
              <a:lnSpc>
                <a:spcPts val="2945"/>
              </a:lnSpc>
            </a:pPr>
            <a:r>
              <a:rPr lang="en-US" sz="2103">
                <a:solidFill>
                  <a:srgbClr val="0058A6"/>
                </a:solidFill>
                <a:latin typeface="Poppins"/>
                <a:ea typeface="Poppins"/>
                <a:cs typeface="Poppins"/>
                <a:sym typeface="Poppins"/>
              </a:rPr>
              <a:t>Begin tracking one challenging behavior so we can better understand patterns and plan what works.</a:t>
            </a:r>
          </a:p>
        </p:txBody>
      </p:sp>
      <p:sp>
        <p:nvSpPr>
          <p:cNvPr name="Freeform 10" id="10"/>
          <p:cNvSpPr/>
          <p:nvPr/>
        </p:nvSpPr>
        <p:spPr>
          <a:xfrm flipH="false" flipV="false" rot="0">
            <a:off x="2612571" y="4065814"/>
            <a:ext cx="870857" cy="1077686"/>
          </a:xfrm>
          <a:custGeom>
            <a:avLst/>
            <a:gdLst/>
            <a:ahLst/>
            <a:cxnLst/>
            <a:rect r="r" b="b" t="t" l="l"/>
            <a:pathLst>
              <a:path h="1077686" w="870857">
                <a:moveTo>
                  <a:pt x="0" y="0"/>
                </a:moveTo>
                <a:lnTo>
                  <a:pt x="870858" y="0"/>
                </a:lnTo>
                <a:lnTo>
                  <a:pt x="870858" y="1077686"/>
                </a:lnTo>
                <a:lnTo>
                  <a:pt x="0" y="1077686"/>
                </a:lnTo>
                <a:lnTo>
                  <a:pt x="0" y="0"/>
                </a:lnTo>
                <a:close/>
              </a:path>
            </a:pathLst>
          </a:custGeom>
          <a:blipFill>
            <a:blip r:embed="rId6"/>
            <a:stretch>
              <a:fillRect l="0" t="0" r="0" b="0"/>
            </a:stretch>
          </a:blipFill>
        </p:spPr>
      </p:sp>
      <p:sp>
        <p:nvSpPr>
          <p:cNvPr name="Freeform 11" id="11"/>
          <p:cNvSpPr/>
          <p:nvPr/>
        </p:nvSpPr>
        <p:spPr>
          <a:xfrm flipH="false" flipV="false" rot="0">
            <a:off x="3483429" y="4065814"/>
            <a:ext cx="1088571" cy="1077686"/>
          </a:xfrm>
          <a:custGeom>
            <a:avLst/>
            <a:gdLst/>
            <a:ahLst/>
            <a:cxnLst/>
            <a:rect r="r" b="b" t="t" l="l"/>
            <a:pathLst>
              <a:path h="1077686" w="1088571">
                <a:moveTo>
                  <a:pt x="0" y="0"/>
                </a:moveTo>
                <a:lnTo>
                  <a:pt x="1088571" y="0"/>
                </a:lnTo>
                <a:lnTo>
                  <a:pt x="1088571" y="1077686"/>
                </a:lnTo>
                <a:lnTo>
                  <a:pt x="0" y="1077686"/>
                </a:lnTo>
                <a:lnTo>
                  <a:pt x="0" y="0"/>
                </a:lnTo>
                <a:close/>
              </a:path>
            </a:pathLst>
          </a:custGeom>
          <a:blipFill>
            <a:blip r:embed="rId7"/>
            <a:stretch>
              <a:fillRect l="0" t="0" r="0" b="0"/>
            </a:stretch>
          </a:blipFill>
        </p:spPr>
      </p:sp>
      <p:sp>
        <p:nvSpPr>
          <p:cNvPr name="TextBox 12" id="12"/>
          <p:cNvSpPr txBox="true"/>
          <p:nvPr/>
        </p:nvSpPr>
        <p:spPr>
          <a:xfrm rot="0">
            <a:off x="4937760" y="4271923"/>
            <a:ext cx="4809744" cy="308253"/>
          </a:xfrm>
          <a:prstGeom prst="rect">
            <a:avLst/>
          </a:prstGeom>
        </p:spPr>
        <p:txBody>
          <a:bodyPr anchor="t" rtlCol="false" tIns="0" lIns="0" bIns="0" rIns="0">
            <a:spAutoFit/>
          </a:bodyPr>
          <a:lstStyle/>
          <a:p>
            <a:pPr algn="l">
              <a:lnSpc>
                <a:spcPts val="2434"/>
              </a:lnSpc>
            </a:pPr>
            <a:r>
              <a:rPr lang="en-US" sz="1739" b="true">
                <a:solidFill>
                  <a:srgbClr val="0058A6"/>
                </a:solidFill>
                <a:latin typeface="Poppins Bold"/>
                <a:ea typeface="Poppins Bold"/>
                <a:cs typeface="Poppins Bold"/>
                <a:sym typeface="Poppins Bold"/>
              </a:rPr>
              <a:t>Choose one challenging behavior to track.</a:t>
            </a:r>
          </a:p>
        </p:txBody>
      </p:sp>
      <p:sp>
        <p:nvSpPr>
          <p:cNvPr name="Freeform 13" id="13"/>
          <p:cNvSpPr/>
          <p:nvPr/>
        </p:nvSpPr>
        <p:spPr>
          <a:xfrm flipH="false" flipV="false" rot="0">
            <a:off x="3483429" y="5143500"/>
            <a:ext cx="6966857" cy="217714"/>
          </a:xfrm>
          <a:custGeom>
            <a:avLst/>
            <a:gdLst/>
            <a:ahLst/>
            <a:cxnLst/>
            <a:rect r="r" b="b" t="t" l="l"/>
            <a:pathLst>
              <a:path h="217714" w="6966857">
                <a:moveTo>
                  <a:pt x="0" y="0"/>
                </a:moveTo>
                <a:lnTo>
                  <a:pt x="6966857" y="0"/>
                </a:lnTo>
                <a:lnTo>
                  <a:pt x="6966857" y="217714"/>
                </a:lnTo>
                <a:lnTo>
                  <a:pt x="0" y="217714"/>
                </a:lnTo>
                <a:lnTo>
                  <a:pt x="0" y="0"/>
                </a:lnTo>
                <a:close/>
              </a:path>
            </a:pathLst>
          </a:custGeom>
          <a:blipFill>
            <a:blip r:embed="rId8"/>
            <a:stretch>
              <a:fillRect l="0" t="0" r="0" b="0"/>
            </a:stretch>
          </a:blipFill>
        </p:spPr>
      </p:sp>
      <p:sp>
        <p:nvSpPr>
          <p:cNvPr name="Freeform 14" id="14"/>
          <p:cNvSpPr/>
          <p:nvPr/>
        </p:nvSpPr>
        <p:spPr>
          <a:xfrm flipH="false" flipV="false" rot="0">
            <a:off x="2612571" y="5350329"/>
            <a:ext cx="870857" cy="870857"/>
          </a:xfrm>
          <a:custGeom>
            <a:avLst/>
            <a:gdLst/>
            <a:ahLst/>
            <a:cxnLst/>
            <a:rect r="r" b="b" t="t" l="l"/>
            <a:pathLst>
              <a:path h="870857" w="870857">
                <a:moveTo>
                  <a:pt x="0" y="0"/>
                </a:moveTo>
                <a:lnTo>
                  <a:pt x="870858" y="0"/>
                </a:lnTo>
                <a:lnTo>
                  <a:pt x="870858" y="870857"/>
                </a:lnTo>
                <a:lnTo>
                  <a:pt x="0" y="870857"/>
                </a:lnTo>
                <a:lnTo>
                  <a:pt x="0" y="0"/>
                </a:lnTo>
                <a:close/>
              </a:path>
            </a:pathLst>
          </a:custGeom>
          <a:blipFill>
            <a:blip r:embed="rId9"/>
            <a:stretch>
              <a:fillRect l="0" t="0" r="0" b="0"/>
            </a:stretch>
          </a:blipFill>
        </p:spPr>
      </p:sp>
      <p:sp>
        <p:nvSpPr>
          <p:cNvPr name="Freeform 15" id="15"/>
          <p:cNvSpPr/>
          <p:nvPr/>
        </p:nvSpPr>
        <p:spPr>
          <a:xfrm flipH="false" flipV="false" rot="0">
            <a:off x="3483429" y="5350329"/>
            <a:ext cx="1088571" cy="870857"/>
          </a:xfrm>
          <a:custGeom>
            <a:avLst/>
            <a:gdLst/>
            <a:ahLst/>
            <a:cxnLst/>
            <a:rect r="r" b="b" t="t" l="l"/>
            <a:pathLst>
              <a:path h="870857" w="1088571">
                <a:moveTo>
                  <a:pt x="0" y="0"/>
                </a:moveTo>
                <a:lnTo>
                  <a:pt x="1088571" y="0"/>
                </a:lnTo>
                <a:lnTo>
                  <a:pt x="1088571" y="870857"/>
                </a:lnTo>
                <a:lnTo>
                  <a:pt x="0" y="870857"/>
                </a:lnTo>
                <a:lnTo>
                  <a:pt x="0" y="0"/>
                </a:lnTo>
                <a:close/>
              </a:path>
            </a:pathLst>
          </a:custGeom>
          <a:blipFill>
            <a:blip r:embed="rId10"/>
            <a:stretch>
              <a:fillRect l="0" t="0" r="0" b="0"/>
            </a:stretch>
          </a:blipFill>
        </p:spPr>
      </p:sp>
      <p:sp>
        <p:nvSpPr>
          <p:cNvPr name="TextBox 16" id="16"/>
          <p:cNvSpPr txBox="true"/>
          <p:nvPr/>
        </p:nvSpPr>
        <p:spPr>
          <a:xfrm rot="0">
            <a:off x="4937760" y="5474229"/>
            <a:ext cx="3255264" cy="308253"/>
          </a:xfrm>
          <a:prstGeom prst="rect">
            <a:avLst/>
          </a:prstGeom>
        </p:spPr>
        <p:txBody>
          <a:bodyPr anchor="t" rtlCol="false" tIns="0" lIns="0" bIns="0" rIns="0">
            <a:spAutoFit/>
          </a:bodyPr>
          <a:lstStyle/>
          <a:p>
            <a:pPr algn="l">
              <a:lnSpc>
                <a:spcPts val="2434"/>
              </a:lnSpc>
            </a:pPr>
            <a:r>
              <a:rPr lang="en-US" sz="1739" b="true">
                <a:solidFill>
                  <a:srgbClr val="0058A6"/>
                </a:solidFill>
                <a:latin typeface="Poppins Bold"/>
                <a:ea typeface="Poppins Bold"/>
                <a:cs typeface="Poppins Bold"/>
                <a:sym typeface="Poppins Bold"/>
              </a:rPr>
              <a:t>Count each time it happens.</a:t>
            </a:r>
          </a:p>
        </p:txBody>
      </p:sp>
      <p:sp>
        <p:nvSpPr>
          <p:cNvPr name="TextBox 17" id="17"/>
          <p:cNvSpPr txBox="true"/>
          <p:nvPr/>
        </p:nvSpPr>
        <p:spPr>
          <a:xfrm rot="0">
            <a:off x="4937760" y="5833893"/>
            <a:ext cx="5285232" cy="308253"/>
          </a:xfrm>
          <a:prstGeom prst="rect">
            <a:avLst/>
          </a:prstGeom>
        </p:spPr>
        <p:txBody>
          <a:bodyPr anchor="t" rtlCol="false" tIns="0" lIns="0" bIns="0" rIns="0">
            <a:spAutoFit/>
          </a:bodyPr>
          <a:lstStyle/>
          <a:p>
            <a:pPr algn="l">
              <a:lnSpc>
                <a:spcPts val="2434"/>
              </a:lnSpc>
            </a:pPr>
            <a:r>
              <a:rPr lang="en-US" sz="1739">
                <a:solidFill>
                  <a:srgbClr val="0058A6"/>
                </a:solidFill>
                <a:latin typeface="Poppins"/>
                <a:ea typeface="Poppins"/>
                <a:cs typeface="Poppins"/>
                <a:sym typeface="Poppins"/>
              </a:rPr>
              <a:t>Every time the behavior occurs, add one count.</a:t>
            </a:r>
          </a:p>
        </p:txBody>
      </p:sp>
      <p:sp>
        <p:nvSpPr>
          <p:cNvPr name="Freeform 18" id="18"/>
          <p:cNvSpPr/>
          <p:nvPr/>
        </p:nvSpPr>
        <p:spPr>
          <a:xfrm flipH="false" flipV="false" rot="0">
            <a:off x="3483429" y="6210300"/>
            <a:ext cx="6966857" cy="217714"/>
          </a:xfrm>
          <a:custGeom>
            <a:avLst/>
            <a:gdLst/>
            <a:ahLst/>
            <a:cxnLst/>
            <a:rect r="r" b="b" t="t" l="l"/>
            <a:pathLst>
              <a:path h="217714" w="6966857">
                <a:moveTo>
                  <a:pt x="0" y="0"/>
                </a:moveTo>
                <a:lnTo>
                  <a:pt x="6966857" y="0"/>
                </a:lnTo>
                <a:lnTo>
                  <a:pt x="6966857" y="217714"/>
                </a:lnTo>
                <a:lnTo>
                  <a:pt x="0" y="217714"/>
                </a:lnTo>
                <a:lnTo>
                  <a:pt x="0" y="0"/>
                </a:lnTo>
                <a:close/>
              </a:path>
            </a:pathLst>
          </a:custGeom>
          <a:blipFill>
            <a:blip r:embed="rId11"/>
            <a:stretch>
              <a:fillRect l="0" t="0" r="0" b="0"/>
            </a:stretch>
          </a:blipFill>
        </p:spPr>
      </p:sp>
      <p:sp>
        <p:nvSpPr>
          <p:cNvPr name="Freeform 19" id="19"/>
          <p:cNvSpPr/>
          <p:nvPr/>
        </p:nvSpPr>
        <p:spPr>
          <a:xfrm flipH="false" flipV="false" rot="0">
            <a:off x="2612571" y="6634843"/>
            <a:ext cx="870857" cy="870857"/>
          </a:xfrm>
          <a:custGeom>
            <a:avLst/>
            <a:gdLst/>
            <a:ahLst/>
            <a:cxnLst/>
            <a:rect r="r" b="b" t="t" l="l"/>
            <a:pathLst>
              <a:path h="870857" w="870857">
                <a:moveTo>
                  <a:pt x="0" y="0"/>
                </a:moveTo>
                <a:lnTo>
                  <a:pt x="870858" y="0"/>
                </a:lnTo>
                <a:lnTo>
                  <a:pt x="870858" y="870857"/>
                </a:lnTo>
                <a:lnTo>
                  <a:pt x="0" y="870857"/>
                </a:lnTo>
                <a:lnTo>
                  <a:pt x="0" y="0"/>
                </a:lnTo>
                <a:close/>
              </a:path>
            </a:pathLst>
          </a:custGeom>
          <a:blipFill>
            <a:blip r:embed="rId12"/>
            <a:stretch>
              <a:fillRect l="0" t="0" r="0" b="0"/>
            </a:stretch>
          </a:blipFill>
        </p:spPr>
      </p:sp>
      <p:sp>
        <p:nvSpPr>
          <p:cNvPr name="Freeform 20" id="20"/>
          <p:cNvSpPr/>
          <p:nvPr/>
        </p:nvSpPr>
        <p:spPr>
          <a:xfrm flipH="false" flipV="false" rot="0">
            <a:off x="3701143" y="6634843"/>
            <a:ext cx="870857" cy="870857"/>
          </a:xfrm>
          <a:custGeom>
            <a:avLst/>
            <a:gdLst/>
            <a:ahLst/>
            <a:cxnLst/>
            <a:rect r="r" b="b" t="t" l="l"/>
            <a:pathLst>
              <a:path h="870857" w="870857">
                <a:moveTo>
                  <a:pt x="0" y="0"/>
                </a:moveTo>
                <a:lnTo>
                  <a:pt x="870857" y="0"/>
                </a:lnTo>
                <a:lnTo>
                  <a:pt x="870857" y="870857"/>
                </a:lnTo>
                <a:lnTo>
                  <a:pt x="0" y="870857"/>
                </a:lnTo>
                <a:lnTo>
                  <a:pt x="0" y="0"/>
                </a:lnTo>
                <a:close/>
              </a:path>
            </a:pathLst>
          </a:custGeom>
          <a:blipFill>
            <a:blip r:embed="rId13"/>
            <a:stretch>
              <a:fillRect l="0" t="0" r="0" b="0"/>
            </a:stretch>
          </a:blipFill>
        </p:spPr>
      </p:sp>
      <p:sp>
        <p:nvSpPr>
          <p:cNvPr name="TextBox 21" id="21"/>
          <p:cNvSpPr txBox="true"/>
          <p:nvPr/>
        </p:nvSpPr>
        <p:spPr>
          <a:xfrm rot="0">
            <a:off x="4937760" y="6614877"/>
            <a:ext cx="3694176" cy="308253"/>
          </a:xfrm>
          <a:prstGeom prst="rect">
            <a:avLst/>
          </a:prstGeom>
        </p:spPr>
        <p:txBody>
          <a:bodyPr anchor="t" rtlCol="false" tIns="0" lIns="0" bIns="0" rIns="0">
            <a:spAutoFit/>
          </a:bodyPr>
          <a:lstStyle/>
          <a:p>
            <a:pPr algn="l">
              <a:lnSpc>
                <a:spcPts val="2434"/>
              </a:lnSpc>
            </a:pPr>
            <a:r>
              <a:rPr lang="en-US" sz="1739" b="true">
                <a:solidFill>
                  <a:srgbClr val="0058A6"/>
                </a:solidFill>
                <a:latin typeface="Poppins Bold"/>
                <a:ea typeface="Poppins Bold"/>
                <a:cs typeface="Poppins Bold"/>
                <a:sym typeface="Poppins Bold"/>
              </a:rPr>
              <a:t>Record the date and brief notes.</a:t>
            </a:r>
          </a:p>
        </p:txBody>
      </p:sp>
      <p:sp>
        <p:nvSpPr>
          <p:cNvPr name="TextBox 22" id="22"/>
          <p:cNvSpPr txBox="true"/>
          <p:nvPr/>
        </p:nvSpPr>
        <p:spPr>
          <a:xfrm rot="0">
            <a:off x="4937760" y="6971991"/>
            <a:ext cx="4956048" cy="601835"/>
          </a:xfrm>
          <a:prstGeom prst="rect">
            <a:avLst/>
          </a:prstGeom>
        </p:spPr>
        <p:txBody>
          <a:bodyPr anchor="t" rtlCol="false" tIns="0" lIns="0" bIns="0" rIns="0">
            <a:spAutoFit/>
          </a:bodyPr>
          <a:lstStyle/>
          <a:p>
            <a:pPr algn="l">
              <a:lnSpc>
                <a:spcPts val="2377"/>
              </a:lnSpc>
            </a:pPr>
            <a:r>
              <a:rPr lang="en-US" sz="1698">
                <a:solidFill>
                  <a:srgbClr val="0058A6"/>
                </a:solidFill>
                <a:latin typeface="Poppins"/>
                <a:ea typeface="Poppins"/>
                <a:cs typeface="Poppins"/>
                <a:sym typeface="Poppins"/>
              </a:rPr>
              <a:t>Write the date and a short note about what happened before it.</a:t>
            </a:r>
          </a:p>
        </p:txBody>
      </p:sp>
      <p:sp>
        <p:nvSpPr>
          <p:cNvPr name="Freeform 23" id="23"/>
          <p:cNvSpPr/>
          <p:nvPr/>
        </p:nvSpPr>
        <p:spPr>
          <a:xfrm flipH="false" flipV="false" rot="0">
            <a:off x="3483429" y="7712529"/>
            <a:ext cx="6966857" cy="217714"/>
          </a:xfrm>
          <a:custGeom>
            <a:avLst/>
            <a:gdLst/>
            <a:ahLst/>
            <a:cxnLst/>
            <a:rect r="r" b="b" t="t" l="l"/>
            <a:pathLst>
              <a:path h="217714" w="6966857">
                <a:moveTo>
                  <a:pt x="0" y="0"/>
                </a:moveTo>
                <a:lnTo>
                  <a:pt x="6966857" y="0"/>
                </a:lnTo>
                <a:lnTo>
                  <a:pt x="6966857" y="217714"/>
                </a:lnTo>
                <a:lnTo>
                  <a:pt x="0" y="217714"/>
                </a:lnTo>
                <a:lnTo>
                  <a:pt x="0" y="0"/>
                </a:lnTo>
                <a:close/>
              </a:path>
            </a:pathLst>
          </a:custGeom>
          <a:blipFill>
            <a:blip r:embed="rId14"/>
            <a:stretch>
              <a:fillRect l="0" t="0" r="0" b="0"/>
            </a:stretch>
          </a:blipFill>
        </p:spPr>
      </p:sp>
      <p:sp>
        <p:nvSpPr>
          <p:cNvPr name="Freeform 24" id="24"/>
          <p:cNvSpPr/>
          <p:nvPr/>
        </p:nvSpPr>
        <p:spPr>
          <a:xfrm flipH="false" flipV="false" rot="0">
            <a:off x="2612571" y="7919357"/>
            <a:ext cx="870857" cy="870857"/>
          </a:xfrm>
          <a:custGeom>
            <a:avLst/>
            <a:gdLst/>
            <a:ahLst/>
            <a:cxnLst/>
            <a:rect r="r" b="b" t="t" l="l"/>
            <a:pathLst>
              <a:path h="870857" w="870857">
                <a:moveTo>
                  <a:pt x="0" y="0"/>
                </a:moveTo>
                <a:lnTo>
                  <a:pt x="870858" y="0"/>
                </a:lnTo>
                <a:lnTo>
                  <a:pt x="870858" y="870857"/>
                </a:lnTo>
                <a:lnTo>
                  <a:pt x="0" y="870857"/>
                </a:lnTo>
                <a:lnTo>
                  <a:pt x="0" y="0"/>
                </a:lnTo>
                <a:close/>
              </a:path>
            </a:pathLst>
          </a:custGeom>
          <a:blipFill>
            <a:blip r:embed="rId15"/>
            <a:stretch>
              <a:fillRect l="0" t="0" r="0" b="0"/>
            </a:stretch>
          </a:blipFill>
        </p:spPr>
      </p:sp>
      <p:sp>
        <p:nvSpPr>
          <p:cNvPr name="Freeform 25" id="25"/>
          <p:cNvSpPr/>
          <p:nvPr/>
        </p:nvSpPr>
        <p:spPr>
          <a:xfrm flipH="false" flipV="false" rot="0">
            <a:off x="3483429" y="7919357"/>
            <a:ext cx="1088571" cy="1077686"/>
          </a:xfrm>
          <a:custGeom>
            <a:avLst/>
            <a:gdLst/>
            <a:ahLst/>
            <a:cxnLst/>
            <a:rect r="r" b="b" t="t" l="l"/>
            <a:pathLst>
              <a:path h="1077686" w="1088571">
                <a:moveTo>
                  <a:pt x="0" y="0"/>
                </a:moveTo>
                <a:lnTo>
                  <a:pt x="1088571" y="0"/>
                </a:lnTo>
                <a:lnTo>
                  <a:pt x="1088571" y="1077686"/>
                </a:lnTo>
                <a:lnTo>
                  <a:pt x="0" y="1077686"/>
                </a:lnTo>
                <a:lnTo>
                  <a:pt x="0" y="0"/>
                </a:lnTo>
                <a:close/>
              </a:path>
            </a:pathLst>
          </a:custGeom>
          <a:blipFill>
            <a:blip r:embed="rId16"/>
            <a:stretch>
              <a:fillRect l="0" t="0" r="0" b="0"/>
            </a:stretch>
          </a:blipFill>
        </p:spPr>
      </p:sp>
      <p:sp>
        <p:nvSpPr>
          <p:cNvPr name="TextBox 26" id="26"/>
          <p:cNvSpPr txBox="true"/>
          <p:nvPr/>
        </p:nvSpPr>
        <p:spPr>
          <a:xfrm rot="0">
            <a:off x="4937760" y="7940496"/>
            <a:ext cx="4754880" cy="308253"/>
          </a:xfrm>
          <a:prstGeom prst="rect">
            <a:avLst/>
          </a:prstGeom>
        </p:spPr>
        <p:txBody>
          <a:bodyPr anchor="t" rtlCol="false" tIns="0" lIns="0" bIns="0" rIns="0">
            <a:spAutoFit/>
          </a:bodyPr>
          <a:lstStyle/>
          <a:p>
            <a:pPr algn="l">
              <a:lnSpc>
                <a:spcPts val="2434"/>
              </a:lnSpc>
            </a:pPr>
            <a:r>
              <a:rPr lang="en-US" sz="1739" b="true">
                <a:solidFill>
                  <a:srgbClr val="0058A6"/>
                </a:solidFill>
                <a:latin typeface="Poppins Bold"/>
                <a:ea typeface="Poppins Bold"/>
                <a:cs typeface="Poppins Bold"/>
                <a:sym typeface="Poppins Bold"/>
              </a:rPr>
              <a:t>Bring the data to our next team check-in.</a:t>
            </a:r>
          </a:p>
        </p:txBody>
      </p:sp>
      <p:sp>
        <p:nvSpPr>
          <p:cNvPr name="TextBox 27" id="27"/>
          <p:cNvSpPr txBox="true"/>
          <p:nvPr/>
        </p:nvSpPr>
        <p:spPr>
          <a:xfrm rot="0">
            <a:off x="4937760" y="8297610"/>
            <a:ext cx="4279392" cy="601835"/>
          </a:xfrm>
          <a:prstGeom prst="rect">
            <a:avLst/>
          </a:prstGeom>
        </p:spPr>
        <p:txBody>
          <a:bodyPr anchor="t" rtlCol="false" tIns="0" lIns="0" bIns="0" rIns="0">
            <a:spAutoFit/>
          </a:bodyPr>
          <a:lstStyle/>
          <a:p>
            <a:pPr algn="l">
              <a:lnSpc>
                <a:spcPts val="2377"/>
              </a:lnSpc>
            </a:pPr>
            <a:r>
              <a:rPr lang="en-US" sz="1698">
                <a:solidFill>
                  <a:srgbClr val="0058A6"/>
                </a:solidFill>
                <a:latin typeface="Poppins"/>
                <a:ea typeface="Poppins"/>
                <a:cs typeface="Poppins"/>
                <a:sym typeface="Poppins"/>
              </a:rPr>
              <a:t>Your data helps us spot patterns and celebrate progress together.</a:t>
            </a:r>
          </a:p>
        </p:txBody>
      </p:sp>
      <p:sp>
        <p:nvSpPr>
          <p:cNvPr name="Freeform 28" id="28"/>
          <p:cNvSpPr/>
          <p:nvPr/>
        </p:nvSpPr>
        <p:spPr>
          <a:xfrm flipH="false" flipV="false" rot="0">
            <a:off x="2612571" y="9421586"/>
            <a:ext cx="10668000" cy="217714"/>
          </a:xfrm>
          <a:custGeom>
            <a:avLst/>
            <a:gdLst/>
            <a:ahLst/>
            <a:cxnLst/>
            <a:rect r="r" b="b" t="t" l="l"/>
            <a:pathLst>
              <a:path h="217714" w="10668000">
                <a:moveTo>
                  <a:pt x="0" y="0"/>
                </a:moveTo>
                <a:lnTo>
                  <a:pt x="10668000" y="0"/>
                </a:lnTo>
                <a:lnTo>
                  <a:pt x="10668000" y="217714"/>
                </a:lnTo>
                <a:lnTo>
                  <a:pt x="0" y="217714"/>
                </a:lnTo>
                <a:lnTo>
                  <a:pt x="0" y="0"/>
                </a:lnTo>
                <a:close/>
              </a:path>
            </a:pathLst>
          </a:custGeom>
          <a:blipFill>
            <a:blip r:embed="rId17"/>
            <a:stretch>
              <a:fillRect l="0" t="0" r="0" b="0"/>
            </a:stretch>
          </a:blipFill>
        </p:spPr>
      </p:sp>
      <p:sp>
        <p:nvSpPr>
          <p:cNvPr name="Freeform 29" id="29"/>
          <p:cNvSpPr/>
          <p:nvPr/>
        </p:nvSpPr>
        <p:spPr>
          <a:xfrm flipH="false" flipV="false" rot="0">
            <a:off x="11321143" y="2356757"/>
            <a:ext cx="5225143" cy="4713514"/>
          </a:xfrm>
          <a:custGeom>
            <a:avLst/>
            <a:gdLst/>
            <a:ahLst/>
            <a:cxnLst/>
            <a:rect r="r" b="b" t="t" l="l"/>
            <a:pathLst>
              <a:path h="4713514" w="5225143">
                <a:moveTo>
                  <a:pt x="0" y="0"/>
                </a:moveTo>
                <a:lnTo>
                  <a:pt x="5225143" y="0"/>
                </a:lnTo>
                <a:lnTo>
                  <a:pt x="5225143" y="4713514"/>
                </a:lnTo>
                <a:lnTo>
                  <a:pt x="0" y="4713514"/>
                </a:lnTo>
                <a:lnTo>
                  <a:pt x="0" y="0"/>
                </a:lnTo>
                <a:close/>
              </a:path>
            </a:pathLst>
          </a:custGeom>
          <a:blipFill>
            <a:blip r:embed="rId18"/>
            <a:stretch>
              <a:fillRect l="0" t="0" r="0" b="0"/>
            </a:stretch>
          </a:blipFill>
        </p:spPr>
      </p:sp>
      <p:sp>
        <p:nvSpPr>
          <p:cNvPr name="Freeform 30" id="30"/>
          <p:cNvSpPr/>
          <p:nvPr/>
        </p:nvSpPr>
        <p:spPr>
          <a:xfrm flipH="false" flipV="false" rot="0">
            <a:off x="11321143" y="6852557"/>
            <a:ext cx="4789714" cy="1502229"/>
          </a:xfrm>
          <a:custGeom>
            <a:avLst/>
            <a:gdLst/>
            <a:ahLst/>
            <a:cxnLst/>
            <a:rect r="r" b="b" t="t" l="l"/>
            <a:pathLst>
              <a:path h="1502229" w="4789714">
                <a:moveTo>
                  <a:pt x="0" y="0"/>
                </a:moveTo>
                <a:lnTo>
                  <a:pt x="4789714" y="0"/>
                </a:lnTo>
                <a:lnTo>
                  <a:pt x="4789714" y="1502229"/>
                </a:lnTo>
                <a:lnTo>
                  <a:pt x="0" y="1502229"/>
                </a:lnTo>
                <a:lnTo>
                  <a:pt x="0" y="0"/>
                </a:lnTo>
                <a:close/>
              </a:path>
            </a:pathLst>
          </a:custGeom>
          <a:blipFill>
            <a:blip r:embed="rId19"/>
            <a:stretch>
              <a:fillRect l="0" t="0" r="0" b="0"/>
            </a:stretch>
          </a:blipFill>
        </p:spPr>
      </p:sp>
      <p:sp>
        <p:nvSpPr>
          <p:cNvPr name="Freeform 31" id="31"/>
          <p:cNvSpPr/>
          <p:nvPr/>
        </p:nvSpPr>
        <p:spPr>
          <a:xfrm flipH="false" flipV="false" rot="0">
            <a:off x="11538857" y="7070271"/>
            <a:ext cx="870857" cy="859971"/>
          </a:xfrm>
          <a:custGeom>
            <a:avLst/>
            <a:gdLst/>
            <a:ahLst/>
            <a:cxnLst/>
            <a:rect r="r" b="b" t="t" l="l"/>
            <a:pathLst>
              <a:path h="859971" w="870857">
                <a:moveTo>
                  <a:pt x="0" y="0"/>
                </a:moveTo>
                <a:lnTo>
                  <a:pt x="870857" y="0"/>
                </a:lnTo>
                <a:lnTo>
                  <a:pt x="870857" y="859972"/>
                </a:lnTo>
                <a:lnTo>
                  <a:pt x="0" y="859972"/>
                </a:lnTo>
                <a:lnTo>
                  <a:pt x="0" y="0"/>
                </a:lnTo>
                <a:close/>
              </a:path>
            </a:pathLst>
          </a:custGeom>
          <a:blipFill>
            <a:blip r:embed="rId20"/>
            <a:stretch>
              <a:fillRect l="0" t="0" r="0" b="0"/>
            </a:stretch>
          </a:blipFill>
        </p:spPr>
      </p:sp>
      <p:sp>
        <p:nvSpPr>
          <p:cNvPr name="TextBox 32" id="32"/>
          <p:cNvSpPr txBox="true"/>
          <p:nvPr/>
        </p:nvSpPr>
        <p:spPr>
          <a:xfrm rot="0">
            <a:off x="12637008" y="7132149"/>
            <a:ext cx="3035808" cy="743945"/>
          </a:xfrm>
          <a:prstGeom prst="rect">
            <a:avLst/>
          </a:prstGeom>
        </p:spPr>
        <p:txBody>
          <a:bodyPr anchor="t" rtlCol="false" tIns="0" lIns="0" bIns="0" rIns="0">
            <a:spAutoFit/>
          </a:bodyPr>
          <a:lstStyle/>
          <a:p>
            <a:pPr algn="l">
              <a:lnSpc>
                <a:spcPts val="2945"/>
              </a:lnSpc>
            </a:pPr>
            <a:r>
              <a:rPr lang="en-US" sz="2103" b="true">
                <a:solidFill>
                  <a:srgbClr val="0058A6"/>
                </a:solidFill>
                <a:latin typeface="Poppins Bold"/>
                <a:ea typeface="Poppins Bold"/>
                <a:cs typeface="Poppins Bold"/>
                <a:sym typeface="Poppins Bold"/>
              </a:rPr>
              <a:t>Small data today,</a:t>
            </a:r>
          </a:p>
          <a:p>
            <a:pPr algn="l">
              <a:lnSpc>
                <a:spcPts val="2945"/>
              </a:lnSpc>
            </a:pPr>
            <a:r>
              <a:rPr lang="en-US" sz="2103" b="true">
                <a:solidFill>
                  <a:srgbClr val="0058A6"/>
                </a:solidFill>
                <a:latin typeface="Poppins Bold"/>
                <a:ea typeface="Poppins Bold"/>
                <a:cs typeface="Poppins Bold"/>
                <a:sym typeface="Poppins Bold"/>
              </a:rPr>
              <a:t>big impact tomorrow.</a:t>
            </a:r>
          </a:p>
        </p:txBody>
      </p:sp>
      <p:sp>
        <p:nvSpPr>
          <p:cNvPr name="TextBox 33" id="33"/>
          <p:cNvSpPr txBox="true"/>
          <p:nvPr/>
        </p:nvSpPr>
        <p:spPr>
          <a:xfrm rot="0">
            <a:off x="4937760" y="4651206"/>
            <a:ext cx="5376672" cy="289568"/>
          </a:xfrm>
          <a:prstGeom prst="rect">
            <a:avLst/>
          </a:prstGeom>
        </p:spPr>
        <p:txBody>
          <a:bodyPr anchor="t" rtlCol="false" tIns="0" lIns="0" bIns="0" rIns="0">
            <a:spAutoFit/>
          </a:bodyPr>
          <a:lstStyle/>
          <a:p>
            <a:pPr algn="l">
              <a:lnSpc>
                <a:spcPts val="2264"/>
              </a:lnSpc>
            </a:pPr>
            <a:r>
              <a:rPr lang="en-US" sz="1617">
                <a:solidFill>
                  <a:srgbClr val="0058A6"/>
                </a:solidFill>
                <a:latin typeface="Poppins"/>
                <a:ea typeface="Poppins"/>
                <a:cs typeface="Poppins"/>
                <a:sym typeface="Poppins"/>
              </a:rPr>
              <a:t>Pick the behavior that is most challenging right now.</a:t>
            </a:r>
          </a:p>
        </p:txBody>
      </p:sp>
      <p:sp>
        <p:nvSpPr>
          <p:cNvPr name="TextBox 34" id="34"/>
          <p:cNvSpPr txBox="true"/>
          <p:nvPr/>
        </p:nvSpPr>
        <p:spPr>
          <a:xfrm rot="0">
            <a:off x="2926080" y="4297136"/>
            <a:ext cx="146304" cy="579392"/>
          </a:xfrm>
          <a:prstGeom prst="rect">
            <a:avLst/>
          </a:prstGeom>
        </p:spPr>
        <p:txBody>
          <a:bodyPr anchor="t" rtlCol="false" tIns="0" lIns="0" bIns="0" rIns="0">
            <a:spAutoFit/>
          </a:bodyPr>
          <a:lstStyle/>
          <a:p>
            <a:pPr algn="ctr">
              <a:lnSpc>
                <a:spcPts val="4590"/>
              </a:lnSpc>
            </a:pPr>
            <a:r>
              <a:rPr lang="en-US" sz="3278" b="true">
                <a:solidFill>
                  <a:srgbClr val="0058A6"/>
                </a:solidFill>
                <a:latin typeface="Poppins Bold"/>
                <a:ea typeface="Poppins Bold"/>
                <a:cs typeface="Poppins Bold"/>
                <a:sym typeface="Poppins Bold"/>
              </a:rPr>
              <a:t>1</a:t>
            </a:r>
          </a:p>
        </p:txBody>
      </p:sp>
      <p:sp>
        <p:nvSpPr>
          <p:cNvPr name="TextBox 35" id="35"/>
          <p:cNvSpPr txBox="true"/>
          <p:nvPr/>
        </p:nvSpPr>
        <p:spPr>
          <a:xfrm rot="0">
            <a:off x="2889504" y="5519993"/>
            <a:ext cx="237744" cy="579392"/>
          </a:xfrm>
          <a:prstGeom prst="rect">
            <a:avLst/>
          </a:prstGeom>
        </p:spPr>
        <p:txBody>
          <a:bodyPr anchor="t" rtlCol="false" tIns="0" lIns="0" bIns="0" rIns="0">
            <a:spAutoFit/>
          </a:bodyPr>
          <a:lstStyle/>
          <a:p>
            <a:pPr algn="ctr">
              <a:lnSpc>
                <a:spcPts val="4590"/>
              </a:lnSpc>
            </a:pPr>
            <a:r>
              <a:rPr lang="en-US" sz="3278" b="true">
                <a:solidFill>
                  <a:srgbClr val="0058A6"/>
                </a:solidFill>
                <a:latin typeface="Poppins Bold"/>
                <a:ea typeface="Poppins Bold"/>
                <a:cs typeface="Poppins Bold"/>
                <a:sym typeface="Poppins Bold"/>
              </a:rPr>
              <a:t>2</a:t>
            </a:r>
          </a:p>
        </p:txBody>
      </p:sp>
      <p:sp>
        <p:nvSpPr>
          <p:cNvPr name="TextBox 36" id="36"/>
          <p:cNvSpPr txBox="true"/>
          <p:nvPr/>
        </p:nvSpPr>
        <p:spPr>
          <a:xfrm rot="0">
            <a:off x="2889504" y="6712023"/>
            <a:ext cx="237744" cy="579392"/>
          </a:xfrm>
          <a:prstGeom prst="rect">
            <a:avLst/>
          </a:prstGeom>
        </p:spPr>
        <p:txBody>
          <a:bodyPr anchor="t" rtlCol="false" tIns="0" lIns="0" bIns="0" rIns="0">
            <a:spAutoFit/>
          </a:bodyPr>
          <a:lstStyle/>
          <a:p>
            <a:pPr algn="ctr">
              <a:lnSpc>
                <a:spcPts val="4590"/>
              </a:lnSpc>
            </a:pPr>
            <a:r>
              <a:rPr lang="en-US" sz="3278" b="true">
                <a:solidFill>
                  <a:srgbClr val="0058A6"/>
                </a:solidFill>
                <a:latin typeface="Poppins Bold"/>
                <a:ea typeface="Poppins Bold"/>
                <a:cs typeface="Poppins Bold"/>
                <a:sym typeface="Poppins Bold"/>
              </a:rPr>
              <a:t>3</a:t>
            </a:r>
          </a:p>
        </p:txBody>
      </p:sp>
      <p:sp>
        <p:nvSpPr>
          <p:cNvPr name="TextBox 37" id="37"/>
          <p:cNvSpPr txBox="true"/>
          <p:nvPr/>
        </p:nvSpPr>
        <p:spPr>
          <a:xfrm rot="0">
            <a:off x="2852928" y="7996537"/>
            <a:ext cx="274320" cy="579392"/>
          </a:xfrm>
          <a:prstGeom prst="rect">
            <a:avLst/>
          </a:prstGeom>
        </p:spPr>
        <p:txBody>
          <a:bodyPr anchor="t" rtlCol="false" tIns="0" lIns="0" bIns="0" rIns="0">
            <a:spAutoFit/>
          </a:bodyPr>
          <a:lstStyle/>
          <a:p>
            <a:pPr algn="ctr">
              <a:lnSpc>
                <a:spcPts val="4590"/>
              </a:lnSpc>
            </a:pPr>
            <a:r>
              <a:rPr lang="en-US" sz="3278" b="true">
                <a:solidFill>
                  <a:srgbClr val="0058A6"/>
                </a:solidFill>
                <a:latin typeface="Poppins Bold"/>
                <a:ea typeface="Poppins Bold"/>
                <a:cs typeface="Poppins Bold"/>
                <a:sym typeface="Poppins Bold"/>
              </a:rPr>
              <a:t>4</a:t>
            </a:r>
          </a:p>
        </p:txBody>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bg>
      <p:bgPr>
        <a:solidFill>
          <a:srgbClr val="E8F6FF"/>
        </a:solidFill>
      </p:bgPr>
    </p:bg>
    <p:spTree>
      <p:nvGrpSpPr>
        <p:cNvPr id="1" name=""/>
        <p:cNvGrpSpPr/>
        <p:nvPr/>
      </p:nvGrpSpPr>
      <p:grpSpPr>
        <a:xfrm>
          <a:off x="0" y="0"/>
          <a:ext cx="0" cy="0"/>
          <a:chOff x="0" y="0"/>
          <a:chExt cx="0" cy="0"/>
        </a:xfrm>
      </p:grpSpPr>
      <p:sp>
        <p:nvSpPr>
          <p:cNvPr name="TextBox 2" id="2"/>
          <p:cNvSpPr txBox="true"/>
          <p:nvPr/>
        </p:nvSpPr>
        <p:spPr>
          <a:xfrm rot="0">
            <a:off x="3084267" y="4131720"/>
            <a:ext cx="12119466" cy="2095022"/>
          </a:xfrm>
          <a:prstGeom prst="rect">
            <a:avLst/>
          </a:prstGeom>
        </p:spPr>
        <p:txBody>
          <a:bodyPr anchor="t" rtlCol="false" tIns="0" lIns="0" bIns="0" rIns="0">
            <a:spAutoFit/>
          </a:bodyPr>
          <a:lstStyle/>
          <a:p>
            <a:pPr algn="l" marL="0" indent="0" lvl="0">
              <a:lnSpc>
                <a:spcPts val="14375"/>
              </a:lnSpc>
            </a:pPr>
            <a:r>
              <a:rPr lang="en-US" b="true" sz="15132">
                <a:solidFill>
                  <a:srgbClr val="1C74BB"/>
                </a:solidFill>
                <a:latin typeface="Poppins Bold"/>
                <a:ea typeface="Poppins Bold"/>
                <a:cs typeface="Poppins Bold"/>
                <a:sym typeface="Poppins Bold"/>
              </a:rPr>
              <a:t>THANK YOU!</a:t>
            </a:r>
          </a:p>
        </p:txBody>
      </p:sp>
      <p:sp>
        <p:nvSpPr>
          <p:cNvPr name="Freeform 3" id="3"/>
          <p:cNvSpPr/>
          <p:nvPr/>
        </p:nvSpPr>
        <p:spPr>
          <a:xfrm flipH="false" flipV="false" rot="4644591">
            <a:off x="14264060" y="-3736254"/>
            <a:ext cx="8047880" cy="8132468"/>
          </a:xfrm>
          <a:custGeom>
            <a:avLst/>
            <a:gdLst/>
            <a:ahLst/>
            <a:cxnLst/>
            <a:rect r="r" b="b" t="t" l="l"/>
            <a:pathLst>
              <a:path h="8132468" w="8047880">
                <a:moveTo>
                  <a:pt x="0" y="0"/>
                </a:moveTo>
                <a:lnTo>
                  <a:pt x="8047880" y="0"/>
                </a:lnTo>
                <a:lnTo>
                  <a:pt x="8047880" y="8132467"/>
                </a:lnTo>
                <a:lnTo>
                  <a:pt x="0" y="813246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934430">
            <a:off x="-2995240" y="5755692"/>
            <a:ext cx="8047880" cy="8132468"/>
          </a:xfrm>
          <a:custGeom>
            <a:avLst/>
            <a:gdLst/>
            <a:ahLst/>
            <a:cxnLst/>
            <a:rect r="r" b="b" t="t" l="l"/>
            <a:pathLst>
              <a:path h="8132468" w="8047880">
                <a:moveTo>
                  <a:pt x="0" y="0"/>
                </a:moveTo>
                <a:lnTo>
                  <a:pt x="8047880" y="0"/>
                </a:lnTo>
                <a:lnTo>
                  <a:pt x="8047880" y="8132468"/>
                </a:lnTo>
                <a:lnTo>
                  <a:pt x="0" y="813246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5" id="5"/>
          <p:cNvSpPr txBox="true"/>
          <p:nvPr/>
        </p:nvSpPr>
        <p:spPr>
          <a:xfrm rot="0">
            <a:off x="3084267" y="6309382"/>
            <a:ext cx="7623063" cy="585166"/>
          </a:xfrm>
          <a:prstGeom prst="rect">
            <a:avLst/>
          </a:prstGeom>
        </p:spPr>
        <p:txBody>
          <a:bodyPr anchor="t" rtlCol="false" tIns="0" lIns="0" bIns="0" rIns="0">
            <a:spAutoFit/>
          </a:bodyPr>
          <a:lstStyle/>
          <a:p>
            <a:pPr algn="l" marL="0" indent="0" lvl="0">
              <a:lnSpc>
                <a:spcPts val="1166"/>
              </a:lnSpc>
            </a:pPr>
            <a:r>
              <a:rPr lang="en-US" sz="1227">
                <a:solidFill>
                  <a:srgbClr val="1C74BB"/>
                </a:solidFill>
                <a:latin typeface="Poppins"/>
                <a:ea typeface="Poppins"/>
                <a:cs typeface="Poppins"/>
                <a:sym typeface="Poppins"/>
              </a:rPr>
              <a:t>Questions? Handouts available: Key Term Cheat Sheet • Graph Reading Guide • Home Data Sheet Template</a:t>
            </a:r>
          </a:p>
          <a:p>
            <a:pPr algn="l" marL="0" indent="0" lvl="0">
              <a:lnSpc>
                <a:spcPts val="1166"/>
              </a:lnSpc>
            </a:pPr>
            <a:r>
              <a:rPr lang="en-US" sz="1227">
                <a:solidFill>
                  <a:srgbClr val="1C74BB"/>
                </a:solidFill>
                <a:latin typeface="Poppins"/>
                <a:ea typeface="Poppins"/>
                <a:cs typeface="Poppins"/>
                <a:sym typeface="Poppins"/>
              </a:rPr>
              <a:t>Tools: timer, tally counter, visual schedule apps</a:t>
            </a:r>
          </a:p>
          <a:p>
            <a:pPr algn="l" marL="0" indent="0" lvl="0">
              <a:lnSpc>
                <a:spcPts val="1166"/>
              </a:lnSpc>
            </a:pPr>
            <a:r>
              <a:rPr lang="en-US" sz="1227">
                <a:solidFill>
                  <a:srgbClr val="1C74BB"/>
                </a:solidFill>
                <a:latin typeface="Poppins"/>
                <a:ea typeface="Poppins"/>
                <a:cs typeface="Poppins"/>
                <a:sym typeface="Poppins"/>
              </a:rPr>
              <a:t>Contact us for follow-up coaching or questions — open floor now!</a:t>
            </a:r>
          </a:p>
        </p:txBody>
      </p:sp>
      <p:sp>
        <p:nvSpPr>
          <p:cNvPr name="Freeform 6" id="6"/>
          <p:cNvSpPr/>
          <p:nvPr/>
        </p:nvSpPr>
        <p:spPr>
          <a:xfrm flipH="false" flipV="false" rot="0">
            <a:off x="11061876" y="6132689"/>
            <a:ext cx="5674937" cy="3125611"/>
          </a:xfrm>
          <a:custGeom>
            <a:avLst/>
            <a:gdLst/>
            <a:ahLst/>
            <a:cxnLst/>
            <a:rect r="r" b="b" t="t" l="l"/>
            <a:pathLst>
              <a:path h="3125611" w="5674937">
                <a:moveTo>
                  <a:pt x="0" y="0"/>
                </a:moveTo>
                <a:lnTo>
                  <a:pt x="5674937" y="0"/>
                </a:lnTo>
                <a:lnTo>
                  <a:pt x="5674937" y="3125611"/>
                </a:lnTo>
                <a:lnTo>
                  <a:pt x="0" y="31256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DAHO04Adb3c</dc:identifier>
  <dcterms:modified xsi:type="dcterms:W3CDTF">2011-08-01T06:04:30Z</dcterms:modified>
  <cp:revision>1</cp:revision>
  <dc:title>Parent Training: Reading a Behavior Plan</dc:title>
</cp:coreProperties>
</file>