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Blogger" panose="020B0604020202020204" charset="0"/>
      <p:regular r:id="rId19"/>
    </p:embeddedFont>
    <p:embeddedFont>
      <p:font typeface="Blogger Bold" panose="020B0604020202020204" charset="0"/>
      <p:regular r:id="rId20"/>
    </p:embeddedFont>
    <p:embeddedFont>
      <p:font typeface="Canva Sans" panose="020B0604020202020204" charset="0"/>
      <p:regular r:id="rId21"/>
    </p:embeddedFont>
    <p:embeddedFont>
      <p:font typeface="Canva Sans Bold" panose="020B0604020202020204" charset="0"/>
      <p:regular r:id="rId22"/>
    </p:embeddedFont>
    <p:embeddedFont>
      <p:font typeface="Linotype Feltpen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29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55866" y="1717275"/>
            <a:ext cx="3042884" cy="304288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1A4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0635" tIns="60635" rIns="60635" bIns="60635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65384" y="5561578"/>
            <a:ext cx="7521796" cy="1138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57"/>
              </a:lnSpc>
            </a:pPr>
            <a:r>
              <a:rPr lang="en-US" sz="3183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TEACHING APPROPRIATE WAYS TO COMMUNICATE WANTS, NEEDS, AND EMOTIONS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63005" y="2463651"/>
            <a:ext cx="9253582" cy="136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65"/>
              </a:lnSpc>
            </a:pPr>
            <a:r>
              <a:rPr lang="en-US" sz="10535" b="1">
                <a:solidFill>
                  <a:srgbClr val="123C76"/>
                </a:solidFill>
                <a:latin typeface="Blogger Bold"/>
                <a:ea typeface="Blogger Bold"/>
                <a:cs typeface="Blogger Bold"/>
                <a:sym typeface="Blogger Bold"/>
              </a:rPr>
              <a:t>REPLACEMENT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97711" y="3875311"/>
            <a:ext cx="7521796" cy="136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9165"/>
              </a:lnSpc>
            </a:pPr>
            <a:r>
              <a:rPr lang="en-US" sz="10534" b="1">
                <a:solidFill>
                  <a:srgbClr val="123C76"/>
                </a:solidFill>
                <a:latin typeface="Blogger Bold"/>
                <a:ea typeface="Blogger Bold"/>
                <a:cs typeface="Blogger Bold"/>
                <a:sym typeface="Blogger Bold"/>
              </a:rPr>
              <a:t>BEHAVIORS</a:t>
            </a:r>
          </a:p>
        </p:txBody>
      </p:sp>
      <p:grpSp>
        <p:nvGrpSpPr>
          <p:cNvPr id="8" name="Group 8"/>
          <p:cNvGrpSpPr/>
          <p:nvPr/>
        </p:nvGrpSpPr>
        <p:grpSpPr>
          <a:xfrm rot="-1858461">
            <a:off x="14598446" y="-2791951"/>
            <a:ext cx="6160062" cy="13262856"/>
            <a:chOff x="0" y="0"/>
            <a:chExt cx="1622403" cy="34930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22403" cy="3493098"/>
            </a:xfrm>
            <a:custGeom>
              <a:avLst/>
              <a:gdLst/>
              <a:ahLst/>
              <a:cxnLst/>
              <a:rect l="l" t="t" r="r" b="b"/>
              <a:pathLst>
                <a:path w="1622403" h="3493098">
                  <a:moveTo>
                    <a:pt x="0" y="0"/>
                  </a:moveTo>
                  <a:lnTo>
                    <a:pt x="1622403" y="0"/>
                  </a:lnTo>
                  <a:lnTo>
                    <a:pt x="1622403" y="3493098"/>
                  </a:lnTo>
                  <a:lnTo>
                    <a:pt x="0" y="3493098"/>
                  </a:lnTo>
                  <a:close/>
                </a:path>
              </a:pathLst>
            </a:custGeom>
            <a:solidFill>
              <a:srgbClr val="C5DBE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622403" cy="35311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3549914">
            <a:off x="8547955" y="4631998"/>
            <a:ext cx="13497287" cy="904009"/>
            <a:chOff x="0" y="0"/>
            <a:chExt cx="3554841" cy="2380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54841" cy="238093"/>
            </a:xfrm>
            <a:custGeom>
              <a:avLst/>
              <a:gdLst/>
              <a:ahLst/>
              <a:cxnLst/>
              <a:rect l="l" t="t" r="r" b="b"/>
              <a:pathLst>
                <a:path w="3554841" h="238093">
                  <a:moveTo>
                    <a:pt x="0" y="0"/>
                  </a:moveTo>
                  <a:lnTo>
                    <a:pt x="3554841" y="0"/>
                  </a:lnTo>
                  <a:lnTo>
                    <a:pt x="3554841" y="238093"/>
                  </a:lnTo>
                  <a:lnTo>
                    <a:pt x="0" y="238093"/>
                  </a:ln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554841" cy="276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3549914">
            <a:off x="7355513" y="4896772"/>
            <a:ext cx="13343726" cy="904009"/>
            <a:chOff x="0" y="0"/>
            <a:chExt cx="3514397" cy="23809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514397" cy="238093"/>
            </a:xfrm>
            <a:custGeom>
              <a:avLst/>
              <a:gdLst/>
              <a:ahLst/>
              <a:cxnLst/>
              <a:rect l="l" t="t" r="r" b="b"/>
              <a:pathLst>
                <a:path w="3514397" h="238093">
                  <a:moveTo>
                    <a:pt x="0" y="0"/>
                  </a:moveTo>
                  <a:lnTo>
                    <a:pt x="3514397" y="0"/>
                  </a:lnTo>
                  <a:lnTo>
                    <a:pt x="3514397" y="238093"/>
                  </a:lnTo>
                  <a:lnTo>
                    <a:pt x="0" y="238093"/>
                  </a:ln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3514397" cy="276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053055" y="1717275"/>
            <a:ext cx="6377127" cy="637712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395133">
            <a:off x="-1805100" y="-2263458"/>
            <a:ext cx="5473262" cy="12414659"/>
            <a:chOff x="0" y="0"/>
            <a:chExt cx="1441517" cy="32697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1517" cy="3269704"/>
            </a:xfrm>
            <a:custGeom>
              <a:avLst/>
              <a:gdLst/>
              <a:ahLst/>
              <a:cxnLst/>
              <a:rect l="l" t="t" r="r" b="b"/>
              <a:pathLst>
                <a:path w="1441517" h="3269704">
                  <a:moveTo>
                    <a:pt x="0" y="0"/>
                  </a:moveTo>
                  <a:lnTo>
                    <a:pt x="1441517" y="0"/>
                  </a:lnTo>
                  <a:lnTo>
                    <a:pt x="1441517" y="3269704"/>
                  </a:lnTo>
                  <a:lnTo>
                    <a:pt x="0" y="3269704"/>
                  </a:lnTo>
                  <a:close/>
                </a:path>
              </a:pathLst>
            </a:custGeom>
            <a:solidFill>
              <a:srgbClr val="C5DBE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41517" cy="33078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95133">
            <a:off x="4479042" y="-707087"/>
            <a:ext cx="965294" cy="12414659"/>
            <a:chOff x="0" y="0"/>
            <a:chExt cx="254234" cy="3269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4234" cy="3269704"/>
            </a:xfrm>
            <a:custGeom>
              <a:avLst/>
              <a:gdLst/>
              <a:ahLst/>
              <a:cxnLst/>
              <a:rect l="l" t="t" r="r" b="b"/>
              <a:pathLst>
                <a:path w="254234" h="3269704">
                  <a:moveTo>
                    <a:pt x="0" y="0"/>
                  </a:moveTo>
                  <a:lnTo>
                    <a:pt x="254234" y="0"/>
                  </a:lnTo>
                  <a:lnTo>
                    <a:pt x="254234" y="3269704"/>
                  </a:lnTo>
                  <a:lnTo>
                    <a:pt x="0" y="3269704"/>
                  </a:ln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54234" cy="33078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395133">
            <a:off x="3138687" y="-1204460"/>
            <a:ext cx="965294" cy="12414659"/>
            <a:chOff x="0" y="0"/>
            <a:chExt cx="254234" cy="32697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4234" cy="3269704"/>
            </a:xfrm>
            <a:custGeom>
              <a:avLst/>
              <a:gdLst/>
              <a:ahLst/>
              <a:cxnLst/>
              <a:rect l="l" t="t" r="r" b="b"/>
              <a:pathLst>
                <a:path w="254234" h="3269704">
                  <a:moveTo>
                    <a:pt x="0" y="0"/>
                  </a:moveTo>
                  <a:lnTo>
                    <a:pt x="254234" y="0"/>
                  </a:lnTo>
                  <a:lnTo>
                    <a:pt x="254234" y="3269704"/>
                  </a:lnTo>
                  <a:lnTo>
                    <a:pt x="0" y="3269704"/>
                  </a:ln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54234" cy="33078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27364" y="1808018"/>
            <a:ext cx="6670964" cy="667096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1A4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AutoShape 14"/>
          <p:cNvSpPr/>
          <p:nvPr/>
        </p:nvSpPr>
        <p:spPr>
          <a:xfrm>
            <a:off x="9312030" y="3165822"/>
            <a:ext cx="6492240" cy="0"/>
          </a:xfrm>
          <a:prstGeom prst="line">
            <a:avLst/>
          </a:prstGeom>
          <a:ln w="38100" cap="flat">
            <a:solidFill>
              <a:srgbClr val="85AFB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9312030" y="5229225"/>
            <a:ext cx="6492240" cy="0"/>
          </a:xfrm>
          <a:prstGeom prst="line">
            <a:avLst/>
          </a:prstGeom>
          <a:ln w="38100" cap="flat">
            <a:solidFill>
              <a:srgbClr val="85AFB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9312030" y="7328724"/>
            <a:ext cx="6492240" cy="0"/>
          </a:xfrm>
          <a:prstGeom prst="line">
            <a:avLst/>
          </a:prstGeom>
          <a:ln w="38100" cap="flat">
            <a:solidFill>
              <a:srgbClr val="85AFB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TextBox 17"/>
          <p:cNvSpPr txBox="1"/>
          <p:nvPr/>
        </p:nvSpPr>
        <p:spPr>
          <a:xfrm>
            <a:off x="9312030" y="1655618"/>
            <a:ext cx="1068445" cy="934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74"/>
              </a:lnSpc>
            </a:pPr>
            <a:r>
              <a:rPr lang="en-US" sz="5196" b="1">
                <a:solidFill>
                  <a:srgbClr val="38768D"/>
                </a:solidFill>
                <a:latin typeface="Blogger Bold"/>
                <a:ea typeface="Blogger Bold"/>
                <a:cs typeface="Blogger Bold"/>
                <a:sym typeface="Blogger Bold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12030" y="3731347"/>
            <a:ext cx="1068445" cy="934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74"/>
              </a:lnSpc>
            </a:pPr>
            <a:r>
              <a:rPr lang="en-US" sz="5196" b="1">
                <a:solidFill>
                  <a:srgbClr val="38768D"/>
                </a:solidFill>
                <a:latin typeface="Blogger Bold"/>
                <a:ea typeface="Blogger Bold"/>
                <a:cs typeface="Blogger Bold"/>
                <a:sym typeface="Blogger Bold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12030" y="5809067"/>
            <a:ext cx="1068445" cy="934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74"/>
              </a:lnSpc>
            </a:pPr>
            <a:r>
              <a:rPr lang="en-US" sz="5196" b="1">
                <a:solidFill>
                  <a:srgbClr val="38768D"/>
                </a:solidFill>
                <a:latin typeface="Blogger Bold"/>
                <a:ea typeface="Blogger Bold"/>
                <a:cs typeface="Blogger Bold"/>
                <a:sym typeface="Blogger Bold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12030" y="7886787"/>
            <a:ext cx="1068445" cy="934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74"/>
              </a:lnSpc>
            </a:pPr>
            <a:r>
              <a:rPr lang="en-US" sz="5196" b="1">
                <a:solidFill>
                  <a:srgbClr val="38768D"/>
                </a:solidFill>
                <a:latin typeface="Blogger Bold"/>
                <a:ea typeface="Blogger Bold"/>
                <a:cs typeface="Blogger Bold"/>
                <a:sym typeface="Blogger Bold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758011" y="1826115"/>
            <a:ext cx="5046258" cy="450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4"/>
              </a:lnSpc>
            </a:pPr>
            <a:r>
              <a:rPr lang="en-US" sz="2510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Functional Communication Training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758011" y="3901844"/>
            <a:ext cx="5046258" cy="450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4"/>
              </a:lnSpc>
            </a:pPr>
            <a:r>
              <a:rPr lang="en-US" sz="2510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Function-Based Replacement Behaviors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758011" y="5979564"/>
            <a:ext cx="5046258" cy="450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4"/>
              </a:lnSpc>
            </a:pPr>
            <a:r>
              <a:rPr lang="en-US" sz="2510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Prompting and Reinforcement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758011" y="8057284"/>
            <a:ext cx="5046258" cy="450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4"/>
              </a:lnSpc>
            </a:pPr>
            <a:r>
              <a:rPr lang="en-US" sz="2510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Approximations and Skill-Building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5321" y="3677928"/>
            <a:ext cx="6563007" cy="3188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890"/>
              </a:lnSpc>
            </a:pPr>
            <a:r>
              <a:rPr lang="en-US" sz="11890" b="1">
                <a:solidFill>
                  <a:srgbClr val="123C76"/>
                </a:solidFill>
                <a:latin typeface="Blogger Bold"/>
                <a:ea typeface="Blogger Bold"/>
                <a:cs typeface="Blogger Bold"/>
                <a:sym typeface="Blogger Bold"/>
              </a:rPr>
              <a:t>Today's Outline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C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95153" y="1028700"/>
            <a:ext cx="8229600" cy="822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1028700" y="3900530"/>
            <a:ext cx="8224099" cy="171367"/>
            <a:chOff x="0" y="0"/>
            <a:chExt cx="10965466" cy="228489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608308" cy="221540"/>
              <a:chOff x="0" y="0"/>
              <a:chExt cx="120160" cy="4376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789063" y="0"/>
              <a:ext cx="608308" cy="221540"/>
              <a:chOff x="0" y="0"/>
              <a:chExt cx="120160" cy="4376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578126" y="0"/>
              <a:ext cx="608308" cy="221540"/>
              <a:chOff x="0" y="0"/>
              <a:chExt cx="120160" cy="4376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367190" y="0"/>
              <a:ext cx="608308" cy="221540"/>
              <a:chOff x="0" y="0"/>
              <a:chExt cx="120160" cy="4376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376696" y="0"/>
              <a:ext cx="608308" cy="221540"/>
              <a:chOff x="0" y="0"/>
              <a:chExt cx="120160" cy="43761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7165760" y="0"/>
              <a:ext cx="608308" cy="221540"/>
              <a:chOff x="0" y="0"/>
              <a:chExt cx="120160" cy="43761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954823" y="0"/>
              <a:ext cx="608308" cy="221540"/>
              <a:chOff x="0" y="0"/>
              <a:chExt cx="120160" cy="43761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8743886" y="0"/>
              <a:ext cx="608308" cy="221540"/>
              <a:chOff x="0" y="0"/>
              <a:chExt cx="120160" cy="43761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9568094" y="6949"/>
              <a:ext cx="608308" cy="221540"/>
              <a:chOff x="0" y="0"/>
              <a:chExt cx="120160" cy="43761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10357158" y="6949"/>
              <a:ext cx="608308" cy="221540"/>
              <a:chOff x="0" y="0"/>
              <a:chExt cx="120160" cy="43761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3185298" y="6949"/>
              <a:ext cx="608308" cy="221540"/>
              <a:chOff x="0" y="0"/>
              <a:chExt cx="120160" cy="43761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3974362" y="6949"/>
              <a:ext cx="608308" cy="221540"/>
              <a:chOff x="0" y="0"/>
              <a:chExt cx="120160" cy="43761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4763425" y="6949"/>
              <a:ext cx="608308" cy="221540"/>
              <a:chOff x="0" y="0"/>
              <a:chExt cx="120160" cy="43761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5552488" y="6949"/>
              <a:ext cx="608308" cy="221540"/>
              <a:chOff x="0" y="0"/>
              <a:chExt cx="120160" cy="43761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47" name="TextBox 47"/>
          <p:cNvSpPr txBox="1"/>
          <p:nvPr/>
        </p:nvSpPr>
        <p:spPr>
          <a:xfrm>
            <a:off x="1028700" y="904875"/>
            <a:ext cx="7233330" cy="750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00"/>
              </a:lnSpc>
            </a:pPr>
            <a:r>
              <a:rPr lang="en-US" sz="5321">
                <a:solidFill>
                  <a:srgbClr val="FDF2E9"/>
                </a:solidFill>
                <a:latin typeface="Linotype Feltpen"/>
                <a:ea typeface="Linotype Feltpen"/>
                <a:cs typeface="Linotype Feltpen"/>
                <a:sym typeface="Linotype Feltpen"/>
              </a:rPr>
              <a:t>What Is a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028700" y="2159543"/>
            <a:ext cx="9533810" cy="108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734"/>
              </a:lnSpc>
            </a:pPr>
            <a:r>
              <a:rPr lang="en-US" sz="7095">
                <a:solidFill>
                  <a:srgbClr val="FAC1A4"/>
                </a:solidFill>
                <a:latin typeface="Blogger"/>
                <a:ea typeface="Blogger"/>
                <a:cs typeface="Blogger"/>
                <a:sym typeface="Blogger"/>
              </a:rPr>
              <a:t>REPLACEMENT BEHAVIOR?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28700" y="4591367"/>
            <a:ext cx="8651859" cy="5980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88"/>
              </a:lnSpc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A replacement behavior is a skill that serves the SAME function as the challenging behavior, but is safer and more appropriate.</a:t>
            </a:r>
          </a:p>
          <a:p>
            <a:pPr marL="0" lvl="0" indent="0" algn="l">
              <a:lnSpc>
                <a:spcPts val="4288"/>
              </a:lnSpc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It helps the individual get their needs met effectively through positive means.</a:t>
            </a:r>
          </a:p>
          <a:p>
            <a:pPr marL="0" lvl="0" indent="0" algn="l">
              <a:lnSpc>
                <a:spcPts val="4288"/>
              </a:lnSpc>
            </a:pPr>
            <a:endParaRPr lang="en-US" sz="3063">
              <a:solidFill>
                <a:srgbClr val="FFFFFF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4288"/>
              </a:lnSpc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Goal: Teach what TO do instead of only focusing on what NOT to do.</a:t>
            </a:r>
          </a:p>
          <a:p>
            <a:pPr marL="0" lvl="0" indent="0" algn="l">
              <a:lnSpc>
                <a:spcPts val="4288"/>
              </a:lnSpc>
            </a:pPr>
            <a:endParaRPr lang="en-US" sz="3063">
              <a:solidFill>
                <a:srgbClr val="FFFFFF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4288"/>
              </a:lnSpc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https://youtu.be/m3_vV9coy7Q?si=9socsrgz-Hk6h5bY</a:t>
            </a:r>
          </a:p>
          <a:p>
            <a:pPr marL="0" lvl="0" indent="0" algn="l">
              <a:lnSpc>
                <a:spcPts val="4288"/>
              </a:lnSpc>
            </a:pPr>
            <a:endParaRPr lang="en-US" sz="3063">
              <a:solidFill>
                <a:srgbClr val="FFFFFF"/>
              </a:solidFill>
              <a:latin typeface="Blogger"/>
              <a:ea typeface="Blogger"/>
              <a:cs typeface="Blogger"/>
              <a:sym typeface="Blogg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A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73585" y="696348"/>
            <a:ext cx="8229600" cy="822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1A4"/>
            </a:solidFill>
            <a:ln cap="sq">
              <a:noFill/>
              <a:prstDash val="solid"/>
              <a:miter/>
            </a:ln>
          </p:spPr>
        </p:sp>
      </p:grpSp>
      <p:sp>
        <p:nvSpPr>
          <p:cNvPr id="4" name="TextBox 4"/>
          <p:cNvSpPr txBox="1"/>
          <p:nvPr/>
        </p:nvSpPr>
        <p:spPr>
          <a:xfrm>
            <a:off x="205742" y="355348"/>
            <a:ext cx="14382643" cy="1080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734"/>
              </a:lnSpc>
            </a:pPr>
            <a:r>
              <a:rPr lang="en-US" sz="7095">
                <a:solidFill>
                  <a:srgbClr val="FAC1A4"/>
                </a:solidFill>
                <a:latin typeface="Blogger"/>
                <a:ea typeface="Blogger"/>
                <a:cs typeface="Blogger"/>
                <a:sym typeface="Blogger"/>
              </a:rPr>
              <a:t>REAL-LIFE REPLACEMENT BEHAVIORS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40319" y="2027511"/>
            <a:ext cx="8651859" cy="7065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8"/>
              </a:lnSpc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Adults use replacement behaviors too.</a:t>
            </a:r>
          </a:p>
          <a:p>
            <a:pPr algn="l">
              <a:lnSpc>
                <a:spcPts val="4288"/>
              </a:lnSpc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Sometimes adults:</a:t>
            </a:r>
          </a:p>
          <a:p>
            <a:pPr marL="661323" lvl="1" indent="-330661" algn="l">
              <a:lnSpc>
                <a:spcPts val="4288"/>
              </a:lnSpc>
              <a:buFont typeface="Arial"/>
              <a:buChar char="•"/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Raise their voice</a:t>
            </a:r>
          </a:p>
          <a:p>
            <a:pPr marL="661323" lvl="1" indent="-330661" algn="l">
              <a:lnSpc>
                <a:spcPts val="4288"/>
              </a:lnSpc>
              <a:buFont typeface="Arial"/>
              <a:buChar char="•"/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Shut down</a:t>
            </a:r>
          </a:p>
          <a:p>
            <a:pPr marL="661323" lvl="1" indent="-330661" algn="l">
              <a:lnSpc>
                <a:spcPts val="4288"/>
              </a:lnSpc>
              <a:buFont typeface="Arial"/>
              <a:buChar char="•"/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Walk away</a:t>
            </a:r>
          </a:p>
          <a:p>
            <a:pPr marL="661323" lvl="1" indent="-330661" algn="l">
              <a:lnSpc>
                <a:spcPts val="4288"/>
              </a:lnSpc>
              <a:buFont typeface="Arial"/>
              <a:buChar char="•"/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Slam doors</a:t>
            </a:r>
          </a:p>
          <a:p>
            <a:pPr marL="661323" lvl="1" indent="-330661" algn="l">
              <a:lnSpc>
                <a:spcPts val="4288"/>
              </a:lnSpc>
              <a:buFont typeface="Arial"/>
              <a:buChar char="•"/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Avoid conversations</a:t>
            </a:r>
          </a:p>
          <a:p>
            <a:pPr algn="l">
              <a:lnSpc>
                <a:spcPts val="4288"/>
              </a:lnSpc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These behaviors often happen when:</a:t>
            </a:r>
          </a:p>
          <a:p>
            <a:pPr marL="661323" lvl="1" indent="-330661" algn="l">
              <a:lnSpc>
                <a:spcPts val="4288"/>
              </a:lnSpc>
              <a:buFont typeface="Arial"/>
              <a:buChar char="•"/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We are overwhelmed</a:t>
            </a:r>
          </a:p>
          <a:p>
            <a:pPr marL="661323" lvl="1" indent="-330661" algn="l">
              <a:lnSpc>
                <a:spcPts val="4288"/>
              </a:lnSpc>
              <a:buFont typeface="Arial"/>
              <a:buChar char="•"/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Frustrated</a:t>
            </a:r>
          </a:p>
          <a:p>
            <a:pPr marL="661323" lvl="1" indent="-330661" algn="l">
              <a:lnSpc>
                <a:spcPts val="4288"/>
              </a:lnSpc>
              <a:buFont typeface="Arial"/>
              <a:buChar char="•"/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Tired</a:t>
            </a:r>
          </a:p>
          <a:p>
            <a:pPr marL="661323" lvl="1" indent="-330661" algn="l">
              <a:lnSpc>
                <a:spcPts val="4288"/>
              </a:lnSpc>
              <a:buFont typeface="Arial"/>
              <a:buChar char="•"/>
            </a:pPr>
            <a:r>
              <a:rPr lang="en-US" sz="306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Feeling unheard</a:t>
            </a:r>
          </a:p>
          <a:p>
            <a:pPr marL="0" lvl="0" indent="0" algn="l">
              <a:lnSpc>
                <a:spcPts val="4288"/>
              </a:lnSpc>
            </a:pPr>
            <a:endParaRPr lang="en-US" sz="3063">
              <a:solidFill>
                <a:srgbClr val="FFFFFF"/>
              </a:solidFill>
              <a:latin typeface="Blogger"/>
              <a:ea typeface="Blogger"/>
              <a:cs typeface="Blogger"/>
              <a:sym typeface="Blogger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851827" y="3066701"/>
            <a:ext cx="5717595" cy="4117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6"/>
              </a:lnSpc>
              <a:spcBef>
                <a:spcPct val="0"/>
              </a:spcBef>
            </a:pPr>
            <a:r>
              <a:rPr lang="en-US" sz="232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Healthy Adult Replacement Behaviors Might Include:</a:t>
            </a:r>
          </a:p>
          <a:p>
            <a:pPr marL="502218" lvl="1" indent="-251109" algn="ctr">
              <a:lnSpc>
                <a:spcPts val="3256"/>
              </a:lnSpc>
              <a:spcBef>
                <a:spcPct val="0"/>
              </a:spcBef>
              <a:buFont typeface="Arial"/>
              <a:buChar char="•"/>
            </a:pPr>
            <a:r>
              <a:rPr lang="en-US" sz="232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Taking a deep breath</a:t>
            </a:r>
          </a:p>
          <a:p>
            <a:pPr marL="502218" lvl="1" indent="-251109" algn="ctr">
              <a:lnSpc>
                <a:spcPts val="3256"/>
              </a:lnSpc>
              <a:spcBef>
                <a:spcPct val="0"/>
              </a:spcBef>
              <a:buFont typeface="Arial"/>
              <a:buChar char="•"/>
            </a:pPr>
            <a:r>
              <a:rPr lang="en-US" sz="232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Asking for a break</a:t>
            </a:r>
          </a:p>
          <a:p>
            <a:pPr marL="502218" lvl="1" indent="-251109" algn="ctr">
              <a:lnSpc>
                <a:spcPts val="3256"/>
              </a:lnSpc>
              <a:spcBef>
                <a:spcPct val="0"/>
              </a:spcBef>
              <a:buFont typeface="Arial"/>
              <a:buChar char="•"/>
            </a:pPr>
            <a:r>
              <a:rPr lang="en-US" sz="232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Saying “I need a minute”</a:t>
            </a:r>
          </a:p>
          <a:p>
            <a:pPr marL="502218" lvl="1" indent="-251109" algn="ctr">
              <a:lnSpc>
                <a:spcPts val="3256"/>
              </a:lnSpc>
              <a:spcBef>
                <a:spcPct val="0"/>
              </a:spcBef>
              <a:buFont typeface="Arial"/>
              <a:buChar char="•"/>
            </a:pPr>
            <a:r>
              <a:rPr lang="en-US" sz="232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Walking away calmly</a:t>
            </a:r>
          </a:p>
          <a:p>
            <a:pPr marL="502218" lvl="1" indent="-251109" algn="ctr">
              <a:lnSpc>
                <a:spcPts val="3256"/>
              </a:lnSpc>
              <a:spcBef>
                <a:spcPct val="0"/>
              </a:spcBef>
              <a:buFont typeface="Arial"/>
              <a:buChar char="•"/>
            </a:pPr>
            <a:r>
              <a:rPr lang="en-US" sz="232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Using coping strategies</a:t>
            </a:r>
          </a:p>
          <a:p>
            <a:pPr marL="502218" lvl="1" indent="-251109" algn="ctr">
              <a:lnSpc>
                <a:spcPts val="3256"/>
              </a:lnSpc>
              <a:spcBef>
                <a:spcPct val="0"/>
              </a:spcBef>
              <a:buFont typeface="Arial"/>
              <a:buChar char="•"/>
            </a:pPr>
            <a:r>
              <a:rPr lang="en-US" sz="232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Communicating frustration appropriately</a:t>
            </a:r>
          </a:p>
          <a:p>
            <a:pPr algn="ctr">
              <a:lnSpc>
                <a:spcPts val="3256"/>
              </a:lnSpc>
              <a:spcBef>
                <a:spcPct val="0"/>
              </a:spcBef>
            </a:pPr>
            <a:endParaRPr lang="en-US" sz="2326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7527" y="520902"/>
            <a:ext cx="19633623" cy="2852305"/>
            <a:chOff x="0" y="0"/>
            <a:chExt cx="5170995" cy="7512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70995" cy="751224"/>
            </a:xfrm>
            <a:custGeom>
              <a:avLst/>
              <a:gdLst/>
              <a:ahLst/>
              <a:cxnLst/>
              <a:rect l="l" t="t" r="r" b="b"/>
              <a:pathLst>
                <a:path w="5170995" h="751224">
                  <a:moveTo>
                    <a:pt x="0" y="0"/>
                  </a:moveTo>
                  <a:lnTo>
                    <a:pt x="5170995" y="0"/>
                  </a:lnTo>
                  <a:lnTo>
                    <a:pt x="5170995" y="751224"/>
                  </a:lnTo>
                  <a:lnTo>
                    <a:pt x="0" y="751224"/>
                  </a:ln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70995" cy="789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330420" y="1028700"/>
            <a:ext cx="8229600" cy="82296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C76"/>
            </a:solidFill>
            <a:ln cap="sq">
              <a:noFill/>
              <a:prstDash val="solid"/>
              <a:miter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1028700" y="1750777"/>
            <a:ext cx="8671290" cy="1501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00"/>
              </a:lnSpc>
            </a:pPr>
            <a:r>
              <a:rPr lang="en-US" sz="5334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WHY TEACHING REPLACEMENT BEHAVIORS CAN BE DIFFICULT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3827" y="3620866"/>
            <a:ext cx="10463645" cy="629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5"/>
              </a:lnSpc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Children with autism may experience challenges with:</a:t>
            </a:r>
          </a:p>
          <a:p>
            <a:pPr marL="637688" lvl="1" indent="-318844" algn="l">
              <a:lnSpc>
                <a:spcPts val="4135"/>
              </a:lnSpc>
              <a:buFont typeface="Arial"/>
              <a:buChar char="•"/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Communication</a:t>
            </a:r>
          </a:p>
          <a:p>
            <a:pPr marL="637688" lvl="1" indent="-318844" algn="l">
              <a:lnSpc>
                <a:spcPts val="4135"/>
              </a:lnSpc>
              <a:buFont typeface="Arial"/>
              <a:buChar char="•"/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Emotional regulation</a:t>
            </a:r>
          </a:p>
          <a:p>
            <a:pPr marL="637688" lvl="1" indent="-318844" algn="l">
              <a:lnSpc>
                <a:spcPts val="4135"/>
              </a:lnSpc>
              <a:buFont typeface="Arial"/>
              <a:buChar char="•"/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Flexibility</a:t>
            </a:r>
          </a:p>
          <a:p>
            <a:pPr marL="637688" lvl="1" indent="-318844" algn="l">
              <a:lnSpc>
                <a:spcPts val="4135"/>
              </a:lnSpc>
              <a:buFont typeface="Arial"/>
              <a:buChar char="•"/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Processing language</a:t>
            </a:r>
          </a:p>
          <a:p>
            <a:pPr marL="637688" lvl="1" indent="-318844" algn="l">
              <a:lnSpc>
                <a:spcPts val="4135"/>
              </a:lnSpc>
              <a:buFont typeface="Arial"/>
              <a:buChar char="•"/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Identifying emotions</a:t>
            </a:r>
          </a:p>
          <a:p>
            <a:pPr marL="637688" lvl="1" indent="-318844" algn="l">
              <a:lnSpc>
                <a:spcPts val="4135"/>
              </a:lnSpc>
              <a:buFont typeface="Arial"/>
              <a:buChar char="•"/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Tolerating frustration or waiting</a:t>
            </a:r>
          </a:p>
          <a:p>
            <a:pPr marL="0" lvl="0" indent="0" algn="l">
              <a:lnSpc>
                <a:spcPts val="4135"/>
              </a:lnSpc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During stress or overwhelm, challenging behavior may feel:</a:t>
            </a:r>
          </a:p>
          <a:p>
            <a:pPr marL="637688" lvl="1" indent="-318844" algn="l">
              <a:lnSpc>
                <a:spcPts val="4135"/>
              </a:lnSpc>
              <a:buFont typeface="Arial"/>
              <a:buChar char="•"/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Faster</a:t>
            </a:r>
          </a:p>
          <a:p>
            <a:pPr marL="637688" lvl="1" indent="-318844" algn="l">
              <a:lnSpc>
                <a:spcPts val="4135"/>
              </a:lnSpc>
              <a:buFont typeface="Arial"/>
              <a:buChar char="•"/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Easier</a:t>
            </a:r>
          </a:p>
          <a:p>
            <a:pPr marL="637688" lvl="1" indent="-318844" algn="l">
              <a:lnSpc>
                <a:spcPts val="4135"/>
              </a:lnSpc>
              <a:buFont typeface="Arial"/>
              <a:buChar char="•"/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More effective</a:t>
            </a:r>
          </a:p>
          <a:p>
            <a:pPr marL="0" lvl="0" indent="0" algn="l">
              <a:lnSpc>
                <a:spcPts val="4135"/>
              </a:lnSpc>
            </a:pPr>
            <a:endParaRPr lang="en-US" sz="2953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777254" y="2942053"/>
            <a:ext cx="5335933" cy="4996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15"/>
              </a:lnSpc>
            </a:pPr>
            <a:r>
              <a:rPr lang="en-US" sz="315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Important Reminder</a:t>
            </a:r>
          </a:p>
          <a:p>
            <a:pPr marL="0" lvl="0" indent="0" algn="l">
              <a:lnSpc>
                <a:spcPts val="4415"/>
              </a:lnSpc>
            </a:pPr>
            <a:r>
              <a:rPr lang="en-US" sz="315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Replacement skills:</a:t>
            </a:r>
          </a:p>
          <a:p>
            <a:pPr marL="680867" lvl="1" indent="-340434" algn="l">
              <a:lnSpc>
                <a:spcPts val="4415"/>
              </a:lnSpc>
              <a:buFont typeface="Arial"/>
              <a:buChar char="•"/>
            </a:pPr>
            <a:r>
              <a:rPr lang="en-US" sz="315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Take time</a:t>
            </a:r>
          </a:p>
          <a:p>
            <a:pPr marL="680867" lvl="1" indent="-340434" algn="l">
              <a:lnSpc>
                <a:spcPts val="4415"/>
              </a:lnSpc>
              <a:buFont typeface="Arial"/>
              <a:buChar char="•"/>
            </a:pPr>
            <a:r>
              <a:rPr lang="en-US" sz="315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Require repetition</a:t>
            </a:r>
          </a:p>
          <a:p>
            <a:pPr marL="680867" lvl="1" indent="-340434" algn="l">
              <a:lnSpc>
                <a:spcPts val="4415"/>
              </a:lnSpc>
              <a:buFont typeface="Arial"/>
              <a:buChar char="•"/>
            </a:pPr>
            <a:r>
              <a:rPr lang="en-US" sz="315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Need consistent reinforcement</a:t>
            </a:r>
          </a:p>
          <a:p>
            <a:pPr marL="680867" lvl="1" indent="-340434" algn="l">
              <a:lnSpc>
                <a:spcPts val="4415"/>
              </a:lnSpc>
              <a:buFont typeface="Arial"/>
              <a:buChar char="•"/>
            </a:pPr>
            <a:r>
              <a:rPr lang="en-US" sz="3153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Must be practiced during calm moments first</a:t>
            </a:r>
          </a:p>
          <a:p>
            <a:pPr marL="0" lvl="0" indent="0" algn="l">
              <a:lnSpc>
                <a:spcPts val="4415"/>
              </a:lnSpc>
            </a:pPr>
            <a:endParaRPr lang="en-US" sz="3153">
              <a:solidFill>
                <a:srgbClr val="FFFFFF"/>
              </a:solidFill>
              <a:latin typeface="Blogger"/>
              <a:ea typeface="Blogger"/>
              <a:cs typeface="Blogger"/>
              <a:sym typeface="Blogg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7527" y="520902"/>
            <a:ext cx="19633623" cy="2852305"/>
            <a:chOff x="0" y="0"/>
            <a:chExt cx="5170995" cy="7512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70995" cy="751224"/>
            </a:xfrm>
            <a:custGeom>
              <a:avLst/>
              <a:gdLst/>
              <a:ahLst/>
              <a:cxnLst/>
              <a:rect l="l" t="t" r="r" b="b"/>
              <a:pathLst>
                <a:path w="5170995" h="751224">
                  <a:moveTo>
                    <a:pt x="0" y="0"/>
                  </a:moveTo>
                  <a:lnTo>
                    <a:pt x="5170995" y="0"/>
                  </a:lnTo>
                  <a:lnTo>
                    <a:pt x="5170995" y="751224"/>
                  </a:lnTo>
                  <a:lnTo>
                    <a:pt x="0" y="751224"/>
                  </a:ln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70995" cy="789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330420" y="1028700"/>
            <a:ext cx="8229600" cy="82296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1028700" y="1750777"/>
            <a:ext cx="8671290" cy="1501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00"/>
              </a:lnSpc>
            </a:pPr>
            <a:r>
              <a:rPr lang="en-US" sz="5334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FUNCTIONAL COMMUNICATION TRAINING (FCT)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858260"/>
            <a:ext cx="10463645" cy="524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5"/>
              </a:lnSpc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Functional Communication Training (FCT) teaches individuals to communicate their needs in appropriate ways. Instead of challenging behaviors like tantrums, aggression, refusal, or elopement, we can teach:</a:t>
            </a:r>
          </a:p>
          <a:p>
            <a:pPr marL="0" lvl="0" indent="0" algn="l">
              <a:lnSpc>
                <a:spcPts val="4135"/>
              </a:lnSpc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• Asking for help</a:t>
            </a:r>
          </a:p>
          <a:p>
            <a:pPr marL="0" lvl="0" indent="0" algn="l">
              <a:lnSpc>
                <a:spcPts val="4135"/>
              </a:lnSpc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• Requesting a break</a:t>
            </a:r>
          </a:p>
          <a:p>
            <a:pPr marL="0" lvl="0" indent="0" algn="l">
              <a:lnSpc>
                <a:spcPts val="4135"/>
              </a:lnSpc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• Asking for attention</a:t>
            </a:r>
          </a:p>
          <a:p>
            <a:pPr marL="0" lvl="0" indent="0" algn="l">
              <a:lnSpc>
                <a:spcPts val="4135"/>
              </a:lnSpc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• Requesting preferred items</a:t>
            </a:r>
          </a:p>
          <a:p>
            <a:pPr marL="0" lvl="0" indent="0" algn="l">
              <a:lnSpc>
                <a:spcPts val="4135"/>
              </a:lnSpc>
            </a:pPr>
            <a:r>
              <a:rPr lang="en-US" sz="2953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When individuals have effective ways to communicate, frustration decreases and independence increases!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C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66176"/>
            <a:ext cx="6557660" cy="829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66"/>
              </a:lnSpc>
            </a:pPr>
            <a:r>
              <a:rPr lang="en-US" sz="4833">
                <a:solidFill>
                  <a:srgbClr val="FFFFFF"/>
                </a:solidFill>
                <a:latin typeface="Linotype Feltpen"/>
                <a:ea typeface="Linotype Feltpen"/>
                <a:cs typeface="Linotype Feltpen"/>
                <a:sym typeface="Linotype Feltpen"/>
              </a:rPr>
              <a:t>Replacement Behaviors Must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611546"/>
            <a:ext cx="9287452" cy="1494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577"/>
              </a:lnSpc>
            </a:pPr>
            <a:r>
              <a:rPr lang="en-US" sz="8269">
                <a:solidFill>
                  <a:srgbClr val="FAC1A4"/>
                </a:solidFill>
                <a:latin typeface="Blogger"/>
                <a:ea typeface="Blogger"/>
                <a:cs typeface="Blogger"/>
                <a:sym typeface="Blogger"/>
              </a:rPr>
              <a:t>MATCH THE FUNCTION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3662071"/>
            <a:ext cx="8224099" cy="171367"/>
            <a:chOff x="0" y="0"/>
            <a:chExt cx="10965466" cy="228489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608308" cy="221540"/>
              <a:chOff x="0" y="0"/>
              <a:chExt cx="120160" cy="4376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789063" y="0"/>
              <a:ext cx="608308" cy="221540"/>
              <a:chOff x="0" y="0"/>
              <a:chExt cx="120160" cy="4376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578126" y="0"/>
              <a:ext cx="608308" cy="221540"/>
              <a:chOff x="0" y="0"/>
              <a:chExt cx="120160" cy="4376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367190" y="0"/>
              <a:ext cx="608308" cy="221540"/>
              <a:chOff x="0" y="0"/>
              <a:chExt cx="120160" cy="4376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376696" y="0"/>
              <a:ext cx="608308" cy="221540"/>
              <a:chOff x="0" y="0"/>
              <a:chExt cx="120160" cy="43761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7165760" y="0"/>
              <a:ext cx="608308" cy="221540"/>
              <a:chOff x="0" y="0"/>
              <a:chExt cx="120160" cy="43761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954823" y="0"/>
              <a:ext cx="608308" cy="221540"/>
              <a:chOff x="0" y="0"/>
              <a:chExt cx="120160" cy="43761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8743886" y="0"/>
              <a:ext cx="608308" cy="221540"/>
              <a:chOff x="0" y="0"/>
              <a:chExt cx="120160" cy="43761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9568094" y="6949"/>
              <a:ext cx="608308" cy="221540"/>
              <a:chOff x="0" y="0"/>
              <a:chExt cx="120160" cy="43761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10357158" y="6949"/>
              <a:ext cx="608308" cy="221540"/>
              <a:chOff x="0" y="0"/>
              <a:chExt cx="120160" cy="43761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3185298" y="6949"/>
              <a:ext cx="608308" cy="221540"/>
              <a:chOff x="0" y="0"/>
              <a:chExt cx="120160" cy="43761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3974362" y="6949"/>
              <a:ext cx="608308" cy="221540"/>
              <a:chOff x="0" y="0"/>
              <a:chExt cx="120160" cy="43761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4763425" y="6949"/>
              <a:ext cx="608308" cy="221540"/>
              <a:chOff x="0" y="0"/>
              <a:chExt cx="120160" cy="43761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5552488" y="6949"/>
              <a:ext cx="608308" cy="221540"/>
              <a:chOff x="0" y="0"/>
              <a:chExt cx="120160" cy="43761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10455171" y="1006431"/>
            <a:ext cx="8251869" cy="8251869"/>
            <a:chOff x="0" y="0"/>
            <a:chExt cx="812800" cy="8128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49" name="TextBox 49"/>
          <p:cNvSpPr txBox="1"/>
          <p:nvPr/>
        </p:nvSpPr>
        <p:spPr>
          <a:xfrm>
            <a:off x="1028700" y="4099180"/>
            <a:ext cx="10169421" cy="5749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08"/>
              </a:lnSpc>
            </a:pPr>
            <a:r>
              <a:rPr lang="en-US" sz="2798" b="1">
                <a:solidFill>
                  <a:srgbClr val="FFFFFF"/>
                </a:solidFill>
                <a:latin typeface="Blogger Bold"/>
                <a:ea typeface="Blogger Bold"/>
                <a:cs typeface="Blogger Bold"/>
                <a:sym typeface="Blogger Bold"/>
              </a:rPr>
              <a:t>Attention</a:t>
            </a:r>
            <a:r>
              <a:rPr lang="en-US" sz="2798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: Teach ways to gain attention appropriately</a:t>
            </a:r>
          </a:p>
          <a:p>
            <a:pPr marL="0" lvl="0" indent="0" algn="l">
              <a:lnSpc>
                <a:spcPts val="5708"/>
              </a:lnSpc>
            </a:pPr>
            <a:r>
              <a:rPr lang="en-US" sz="2798" b="1">
                <a:solidFill>
                  <a:srgbClr val="FFFFFF"/>
                </a:solidFill>
                <a:latin typeface="Blogger Bold"/>
                <a:ea typeface="Blogger Bold"/>
                <a:cs typeface="Blogger Bold"/>
                <a:sym typeface="Blogger Bold"/>
              </a:rPr>
              <a:t>Escape</a:t>
            </a:r>
            <a:r>
              <a:rPr lang="en-US" sz="2798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: Teach requesting breaks or help appropriately</a:t>
            </a:r>
          </a:p>
          <a:p>
            <a:pPr marL="0" lvl="0" indent="0" algn="l">
              <a:lnSpc>
                <a:spcPts val="5708"/>
              </a:lnSpc>
            </a:pPr>
            <a:r>
              <a:rPr lang="en-US" sz="2798" b="1">
                <a:solidFill>
                  <a:srgbClr val="FFFFFF"/>
                </a:solidFill>
                <a:latin typeface="Blogger Bold"/>
                <a:ea typeface="Blogger Bold"/>
                <a:cs typeface="Blogger Bold"/>
                <a:sym typeface="Blogger Bold"/>
              </a:rPr>
              <a:t>Tangible</a:t>
            </a:r>
            <a:r>
              <a:rPr lang="en-US" sz="2798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: Teach appropriate requesting and waiting</a:t>
            </a:r>
          </a:p>
          <a:p>
            <a:pPr marL="0" lvl="0" indent="0" algn="l">
              <a:lnSpc>
                <a:spcPts val="5708"/>
              </a:lnSpc>
            </a:pPr>
            <a:r>
              <a:rPr lang="en-US" sz="2798" b="1">
                <a:solidFill>
                  <a:srgbClr val="FFFFFF"/>
                </a:solidFill>
                <a:latin typeface="Blogger Bold"/>
                <a:ea typeface="Blogger Bold"/>
                <a:cs typeface="Blogger Bold"/>
                <a:sym typeface="Blogger Bold"/>
              </a:rPr>
              <a:t>Sensory</a:t>
            </a:r>
            <a:r>
              <a:rPr lang="en-US" sz="2798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: Teach safe ways to meet sensory needs</a:t>
            </a:r>
          </a:p>
          <a:p>
            <a:pPr marL="0" lvl="0" indent="0" algn="l">
              <a:lnSpc>
                <a:spcPts val="5708"/>
              </a:lnSpc>
            </a:pPr>
            <a:endParaRPr lang="en-US" sz="2798">
              <a:solidFill>
                <a:srgbClr val="FFFFFF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5708"/>
              </a:lnSpc>
            </a:pPr>
            <a:r>
              <a:rPr lang="en-US" sz="2798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Key Point: Replacement behavior must meet the SAME need</a:t>
            </a:r>
          </a:p>
          <a:p>
            <a:pPr marL="0" lvl="0" indent="0" algn="l">
              <a:lnSpc>
                <a:spcPts val="5708"/>
              </a:lnSpc>
            </a:pPr>
            <a:r>
              <a:rPr lang="en-US" sz="2798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Matching function = effective communication</a:t>
            </a:r>
          </a:p>
          <a:p>
            <a:pPr marL="0" lvl="0" indent="0" algn="l">
              <a:lnSpc>
                <a:spcPts val="5708"/>
              </a:lnSpc>
            </a:pPr>
            <a:r>
              <a:rPr lang="en-US" sz="2798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Wrong match = behavior continues or worsens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22024" y="4061453"/>
            <a:ext cx="1608781" cy="160878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078921" y="4324839"/>
            <a:ext cx="949533" cy="1121095"/>
          </a:xfrm>
          <a:custGeom>
            <a:avLst/>
            <a:gdLst/>
            <a:ahLst/>
            <a:cxnLst/>
            <a:rect l="l" t="t" r="r" b="b"/>
            <a:pathLst>
              <a:path w="949533" h="1121095">
                <a:moveTo>
                  <a:pt x="0" y="0"/>
                </a:moveTo>
                <a:lnTo>
                  <a:pt x="949533" y="0"/>
                </a:lnTo>
                <a:lnTo>
                  <a:pt x="949533" y="1121095"/>
                </a:lnTo>
                <a:lnTo>
                  <a:pt x="0" y="11210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333942" y="4061453"/>
            <a:ext cx="1608781" cy="160878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742532" y="4110153"/>
            <a:ext cx="810495" cy="1540344"/>
          </a:xfrm>
          <a:custGeom>
            <a:avLst/>
            <a:gdLst/>
            <a:ahLst/>
            <a:cxnLst/>
            <a:rect l="l" t="t" r="r" b="b"/>
            <a:pathLst>
              <a:path w="810495" h="1540344">
                <a:moveTo>
                  <a:pt x="0" y="0"/>
                </a:moveTo>
                <a:lnTo>
                  <a:pt x="810495" y="0"/>
                </a:lnTo>
                <a:lnTo>
                  <a:pt x="810495" y="1540344"/>
                </a:lnTo>
                <a:lnTo>
                  <a:pt x="0" y="15403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3943223" y="4061453"/>
            <a:ext cx="1608781" cy="1608781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4252848" y="4355722"/>
            <a:ext cx="991856" cy="1022375"/>
          </a:xfrm>
          <a:custGeom>
            <a:avLst/>
            <a:gdLst/>
            <a:ahLst/>
            <a:cxnLst/>
            <a:rect l="l" t="t" r="r" b="b"/>
            <a:pathLst>
              <a:path w="991856" h="1022375">
                <a:moveTo>
                  <a:pt x="0" y="0"/>
                </a:moveTo>
                <a:lnTo>
                  <a:pt x="991857" y="0"/>
                </a:lnTo>
                <a:lnTo>
                  <a:pt x="991857" y="1022375"/>
                </a:lnTo>
                <a:lnTo>
                  <a:pt x="0" y="10223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948648" y="1038225"/>
            <a:ext cx="12390704" cy="1236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558"/>
              </a:lnSpc>
            </a:pPr>
            <a:r>
              <a:rPr lang="en-US" sz="6827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Examples of Replacement Behaviors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52878" y="6240752"/>
            <a:ext cx="3947074" cy="150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17"/>
              </a:lnSpc>
            </a:pPr>
            <a:r>
              <a:rPr lang="en-US" sz="2798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Attention: "Play with me", tapping appropriately, raising hand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64795" y="6240752"/>
            <a:ext cx="3947074" cy="100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17"/>
              </a:lnSpc>
            </a:pPr>
            <a:r>
              <a:rPr lang="en-US" sz="2798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Escape: "Break please", "Help", "All done"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774076" y="6240752"/>
            <a:ext cx="3947074" cy="100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17"/>
              </a:lnSpc>
            </a:pPr>
            <a:r>
              <a:rPr lang="en-US" sz="2798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Tangible: requesting items, waiting, asking for turns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131075" y="2990423"/>
            <a:ext cx="10025850" cy="171367"/>
            <a:chOff x="0" y="0"/>
            <a:chExt cx="13367800" cy="228489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608308" cy="221540"/>
              <a:chOff x="0" y="0"/>
              <a:chExt cx="120160" cy="43761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789063" y="0"/>
              <a:ext cx="608308" cy="221540"/>
              <a:chOff x="0" y="0"/>
              <a:chExt cx="120160" cy="43761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578126" y="0"/>
              <a:ext cx="608308" cy="221540"/>
              <a:chOff x="0" y="0"/>
              <a:chExt cx="120160" cy="43761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2367190" y="0"/>
              <a:ext cx="608308" cy="221540"/>
              <a:chOff x="0" y="0"/>
              <a:chExt cx="120160" cy="43761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6376696" y="0"/>
              <a:ext cx="608308" cy="221540"/>
              <a:chOff x="0" y="0"/>
              <a:chExt cx="120160" cy="43761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65760" y="0"/>
              <a:ext cx="608308" cy="221540"/>
              <a:chOff x="0" y="0"/>
              <a:chExt cx="120160" cy="4376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7954823" y="0"/>
              <a:ext cx="608308" cy="221540"/>
              <a:chOff x="0" y="0"/>
              <a:chExt cx="120160" cy="43761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8743886" y="0"/>
              <a:ext cx="608308" cy="221540"/>
              <a:chOff x="0" y="0"/>
              <a:chExt cx="120160" cy="43761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12759492" y="6949"/>
              <a:ext cx="608308" cy="221540"/>
              <a:chOff x="0" y="0"/>
              <a:chExt cx="120160" cy="43761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9568094" y="6949"/>
              <a:ext cx="608308" cy="221540"/>
              <a:chOff x="0" y="0"/>
              <a:chExt cx="120160" cy="43761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10357158" y="6949"/>
              <a:ext cx="608308" cy="221540"/>
              <a:chOff x="0" y="0"/>
              <a:chExt cx="120160" cy="43761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11146221" y="6949"/>
              <a:ext cx="608308" cy="221540"/>
              <a:chOff x="0" y="0"/>
              <a:chExt cx="120160" cy="43761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11935284" y="6949"/>
              <a:ext cx="608308" cy="221540"/>
              <a:chOff x="0" y="0"/>
              <a:chExt cx="120160" cy="43761"/>
            </a:xfrm>
          </p:grpSpPr>
          <p:sp>
            <p:nvSpPr>
              <p:cNvPr id="56" name="Freeform 56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57" name="TextBox 57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3185298" y="6949"/>
              <a:ext cx="608308" cy="221540"/>
              <a:chOff x="0" y="0"/>
              <a:chExt cx="120160" cy="43761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3974362" y="6949"/>
              <a:ext cx="608308" cy="221540"/>
              <a:chOff x="0" y="0"/>
              <a:chExt cx="120160" cy="43761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4763425" y="6949"/>
              <a:ext cx="608308" cy="221540"/>
              <a:chOff x="0" y="0"/>
              <a:chExt cx="120160" cy="43761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66" name="TextBox 66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5552488" y="6949"/>
              <a:ext cx="608308" cy="221540"/>
              <a:chOff x="0" y="0"/>
              <a:chExt cx="120160" cy="43761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FAC1A4"/>
              </a:solidFill>
            </p:spPr>
          </p:sp>
          <p:sp>
            <p:nvSpPr>
              <p:cNvPr id="69" name="TextBox 69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70" name="AutoShape 70"/>
          <p:cNvSpPr/>
          <p:nvPr/>
        </p:nvSpPr>
        <p:spPr>
          <a:xfrm flipV="1">
            <a:off x="6263723" y="5411284"/>
            <a:ext cx="0" cy="2719386"/>
          </a:xfrm>
          <a:prstGeom prst="line">
            <a:avLst/>
          </a:prstGeom>
          <a:ln w="38100" cap="flat">
            <a:solidFill>
              <a:srgbClr val="85AFB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1" name="AutoShape 71"/>
          <p:cNvSpPr/>
          <p:nvPr/>
        </p:nvSpPr>
        <p:spPr>
          <a:xfrm flipV="1">
            <a:off x="12085403" y="5411284"/>
            <a:ext cx="0" cy="2719386"/>
          </a:xfrm>
          <a:prstGeom prst="line">
            <a:avLst/>
          </a:prstGeom>
          <a:ln w="38100" cap="flat">
            <a:solidFill>
              <a:srgbClr val="85AFB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7527" y="520902"/>
            <a:ext cx="19633623" cy="2852305"/>
            <a:chOff x="0" y="0"/>
            <a:chExt cx="5170995" cy="7512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70995" cy="751224"/>
            </a:xfrm>
            <a:custGeom>
              <a:avLst/>
              <a:gdLst/>
              <a:ahLst/>
              <a:cxnLst/>
              <a:rect l="l" t="t" r="r" b="b"/>
              <a:pathLst>
                <a:path w="5170995" h="751224">
                  <a:moveTo>
                    <a:pt x="0" y="0"/>
                  </a:moveTo>
                  <a:lnTo>
                    <a:pt x="5170995" y="0"/>
                  </a:lnTo>
                  <a:lnTo>
                    <a:pt x="5170995" y="751224"/>
                  </a:lnTo>
                  <a:lnTo>
                    <a:pt x="0" y="751224"/>
                  </a:lnTo>
                  <a:close/>
                </a:path>
              </a:pathLst>
            </a:custGeom>
            <a:solidFill>
              <a:srgbClr val="FAC1A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70995" cy="789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290589" y="1064895"/>
            <a:ext cx="8229600" cy="82296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1028700" y="1798402"/>
            <a:ext cx="10151994" cy="1017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49"/>
              </a:lnSpc>
            </a:pPr>
            <a:r>
              <a:rPr lang="en-US" sz="6904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ACCEPTING APPROXIMATIONS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867785"/>
            <a:ext cx="9580418" cy="3742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96"/>
              </a:lnSpc>
            </a:pPr>
            <a:r>
              <a:rPr lang="en-US" sz="26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Teaching communication happens in small, gradual steps. Every attempt at communication is progress worth celebrating!</a:t>
            </a:r>
          </a:p>
          <a:p>
            <a:pPr marL="0" lvl="0" indent="0" algn="l">
              <a:lnSpc>
                <a:spcPts val="3696"/>
              </a:lnSpc>
            </a:pPr>
            <a:r>
              <a:rPr lang="en-US" sz="26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Example progression:</a:t>
            </a:r>
          </a:p>
          <a:p>
            <a:pPr marL="0" lvl="0" indent="0" algn="l">
              <a:lnSpc>
                <a:spcPts val="3696"/>
              </a:lnSpc>
            </a:pPr>
            <a:r>
              <a:rPr lang="en-US" sz="26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Sign for "more" → vocalization ("mmm") → "more" → "want more" → "I want more please"</a:t>
            </a:r>
          </a:p>
          <a:p>
            <a:pPr marL="0" lvl="0" indent="0" algn="l">
              <a:lnSpc>
                <a:spcPts val="3696"/>
              </a:lnSpc>
            </a:pPr>
            <a:r>
              <a:rPr lang="en-US" sz="26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Reinforce approximations immediately while gently shaping toward more complex skills over time. Meeting learners where they are builds confidence and momentum.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7527" y="-36546"/>
            <a:ext cx="19633623" cy="2852305"/>
            <a:chOff x="0" y="0"/>
            <a:chExt cx="5170995" cy="7512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70995" cy="751224"/>
            </a:xfrm>
            <a:custGeom>
              <a:avLst/>
              <a:gdLst/>
              <a:ahLst/>
              <a:cxnLst/>
              <a:rect l="l" t="t" r="r" b="b"/>
              <a:pathLst>
                <a:path w="5170995" h="751224">
                  <a:moveTo>
                    <a:pt x="0" y="0"/>
                  </a:moveTo>
                  <a:lnTo>
                    <a:pt x="5170995" y="0"/>
                  </a:lnTo>
                  <a:lnTo>
                    <a:pt x="5170995" y="751224"/>
                  </a:lnTo>
                  <a:lnTo>
                    <a:pt x="0" y="751224"/>
                  </a:ln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70995" cy="789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75480" y="1057275"/>
            <a:ext cx="11687143" cy="1017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49"/>
              </a:lnSpc>
            </a:pPr>
            <a:r>
              <a:rPr lang="en-US" sz="6904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APPROXIMATION FOR WAITING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2429" y="2758609"/>
            <a:ext cx="9580418" cy="10032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6"/>
              </a:lnSpc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For many children with autism, waiting can feel extremely difficult because of challenges with: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Delayed gratification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Communication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Emotional regulation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Flexibility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Understanding time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Impulse control</a:t>
            </a:r>
          </a:p>
          <a:p>
            <a:pPr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2996"/>
              </a:lnSpc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Some children may think: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“I want it NOW.”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“I don’t know how long this will last.”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“I don’t know what happens next.”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“I don’t know how to handle this feeling.”</a:t>
            </a:r>
          </a:p>
          <a:p>
            <a:pPr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algn="l">
              <a:lnSpc>
                <a:spcPts val="2996"/>
              </a:lnSpc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Waiting may feel: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Confusing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Anxiety-provoking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Physically uncomfortable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Overwhelming</a:t>
            </a:r>
          </a:p>
          <a:p>
            <a:pPr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722847" y="2932698"/>
            <a:ext cx="8913249" cy="8918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6"/>
              </a:lnSpc>
            </a:pPr>
            <a:endParaRPr/>
          </a:p>
          <a:p>
            <a:pPr marL="0" lvl="0" indent="0" algn="l">
              <a:lnSpc>
                <a:spcPts val="2996"/>
              </a:lnSpc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Many children need waiting to be directly taught and practiced in small steps.</a:t>
            </a:r>
          </a:p>
          <a:p>
            <a:pPr marL="0" lvl="0" indent="0" algn="l">
              <a:lnSpc>
                <a:spcPts val="2996"/>
              </a:lnSpc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Strategies for Teaching Waiting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Start with VERY short waiting periods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Use visual timers or countdowns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Give clear expectations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Reinforce successful waiting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Gradually increase wait time over time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Pair waiting with preferred activities or supports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2996"/>
              </a:lnSpc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Example</a:t>
            </a:r>
          </a:p>
          <a:p>
            <a:pPr marL="0" lvl="0" indent="0" algn="l">
              <a:lnSpc>
                <a:spcPts val="2996"/>
              </a:lnSpc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Instead of expecting:</a:t>
            </a:r>
          </a:p>
          <a:p>
            <a:pPr marL="0" lvl="0" indent="0" algn="l">
              <a:lnSpc>
                <a:spcPts val="2996"/>
              </a:lnSpc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 “Wait 10 minutes”</a:t>
            </a:r>
          </a:p>
          <a:p>
            <a:pPr marL="0" lvl="0" indent="0" algn="l">
              <a:lnSpc>
                <a:spcPts val="2996"/>
              </a:lnSpc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We may start with: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Waiting 5 seconds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Then 15 seconds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Then 30 seconds</a:t>
            </a:r>
          </a:p>
          <a:p>
            <a:pPr marL="462124" lvl="1" indent="-231062" algn="l">
              <a:lnSpc>
                <a:spcPts val="2996"/>
              </a:lnSpc>
              <a:buFont typeface="Arial"/>
              <a:buChar char="•"/>
            </a:pPr>
            <a:r>
              <a:rPr lang="en-US" sz="214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Slowly building tolerance over time</a:t>
            </a:r>
          </a:p>
          <a:p>
            <a:pPr marL="0" lvl="0" indent="0"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2996"/>
              </a:lnSpc>
            </a:pPr>
            <a:endParaRPr lang="en-US" sz="214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7527" y="520902"/>
            <a:ext cx="19633623" cy="2852305"/>
            <a:chOff x="0" y="0"/>
            <a:chExt cx="5170995" cy="7512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70995" cy="751224"/>
            </a:xfrm>
            <a:custGeom>
              <a:avLst/>
              <a:gdLst/>
              <a:ahLst/>
              <a:cxnLst/>
              <a:rect l="l" t="t" r="r" b="b"/>
              <a:pathLst>
                <a:path w="5170995" h="751224">
                  <a:moveTo>
                    <a:pt x="0" y="0"/>
                  </a:moveTo>
                  <a:lnTo>
                    <a:pt x="5170995" y="0"/>
                  </a:lnTo>
                  <a:lnTo>
                    <a:pt x="5170995" y="751224"/>
                  </a:lnTo>
                  <a:lnTo>
                    <a:pt x="0" y="751224"/>
                  </a:lnTo>
                  <a:close/>
                </a:path>
              </a:pathLst>
            </a:custGeom>
            <a:solidFill>
              <a:srgbClr val="FDF2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70995" cy="789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04889" y="1064895"/>
            <a:ext cx="8229600" cy="82296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1028700" y="1760302"/>
            <a:ext cx="10151994" cy="841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930"/>
              </a:lnSpc>
            </a:pPr>
            <a:r>
              <a:rPr lang="en-US" sz="5648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TEACHING DURING CALM MOMENTS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867785"/>
            <a:ext cx="9970077" cy="4488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71"/>
              </a:lnSpc>
            </a:pPr>
            <a:r>
              <a:rPr lang="en-US" sz="255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The best time to teach replacement behaviors is when the individual is calm and regulated, not during a crisis.</a:t>
            </a:r>
          </a:p>
          <a:p>
            <a:pPr marL="0" lvl="0" indent="0" algn="l">
              <a:lnSpc>
                <a:spcPts val="3571"/>
              </a:lnSpc>
            </a:pPr>
            <a:endParaRPr lang="en-US" sz="2550">
              <a:solidFill>
                <a:srgbClr val="000000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3571"/>
              </a:lnSpc>
            </a:pPr>
            <a:r>
              <a:rPr lang="en-US" sz="255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Best practices for teaching replacement skills:</a:t>
            </a:r>
          </a:p>
          <a:p>
            <a:pPr marL="0" lvl="0" indent="0" algn="l">
              <a:lnSpc>
                <a:spcPts val="3571"/>
              </a:lnSpc>
            </a:pPr>
            <a:r>
              <a:rPr lang="en-US" sz="255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• Teach through practice and repetition during calm moments</a:t>
            </a:r>
          </a:p>
          <a:p>
            <a:pPr marL="0" lvl="0" indent="0" algn="l">
              <a:lnSpc>
                <a:spcPts val="3571"/>
              </a:lnSpc>
            </a:pPr>
            <a:r>
              <a:rPr lang="en-US" sz="255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• Introduce skills BEFORE challenging situations occur</a:t>
            </a:r>
          </a:p>
          <a:p>
            <a:pPr marL="0" lvl="0" indent="0" algn="l">
              <a:lnSpc>
                <a:spcPts val="3571"/>
              </a:lnSpc>
            </a:pPr>
            <a:r>
              <a:rPr lang="en-US" sz="255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• This allows for early prompting and prevention of escalation</a:t>
            </a:r>
          </a:p>
          <a:p>
            <a:pPr marL="0" lvl="0" indent="0" algn="l">
              <a:lnSpc>
                <a:spcPts val="3571"/>
              </a:lnSpc>
            </a:pPr>
            <a:r>
              <a:rPr lang="en-US" sz="255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• Teaching only during crises is much harder and less effective</a:t>
            </a:r>
          </a:p>
          <a:p>
            <a:pPr marL="0" lvl="0" indent="0" algn="l">
              <a:lnSpc>
                <a:spcPts val="3571"/>
              </a:lnSpc>
            </a:pPr>
            <a:r>
              <a:rPr lang="en-US" sz="255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• Regular practice builds confidence and automatic responses</a:t>
            </a:r>
          </a:p>
          <a:p>
            <a:pPr marL="0" lvl="0" indent="0" algn="l">
              <a:lnSpc>
                <a:spcPts val="3571"/>
              </a:lnSpc>
            </a:pPr>
            <a:r>
              <a:rPr lang="en-US" sz="2550">
                <a:solidFill>
                  <a:srgbClr val="000000"/>
                </a:solidFill>
                <a:latin typeface="Blogger"/>
                <a:ea typeface="Blogger"/>
                <a:cs typeface="Blogger"/>
                <a:sym typeface="Blogger"/>
              </a:rPr>
              <a:t>• Create opportunities to rehearse skills in low-stress settings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C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85226"/>
            <a:ext cx="6557660" cy="679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81"/>
              </a:lnSpc>
            </a:pPr>
            <a:r>
              <a:rPr lang="en-US" sz="3986">
                <a:solidFill>
                  <a:srgbClr val="FFFFFF"/>
                </a:solidFill>
                <a:latin typeface="Linotype Feltpen"/>
                <a:ea typeface="Linotype Feltpen"/>
                <a:cs typeface="Linotype Feltpen"/>
                <a:sym typeface="Linotype Feltpen"/>
              </a:rPr>
              <a:t>Reinforcing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640121"/>
            <a:ext cx="9287452" cy="1262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711"/>
              </a:lnSpc>
            </a:pPr>
            <a:r>
              <a:rPr lang="en-US" sz="6937">
                <a:solidFill>
                  <a:srgbClr val="FAC1A4"/>
                </a:solidFill>
                <a:latin typeface="Blogger"/>
                <a:ea typeface="Blogger"/>
                <a:cs typeface="Blogger"/>
                <a:sym typeface="Blogger"/>
              </a:rPr>
              <a:t>REPLACEMENT BEHAVIORS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3662071"/>
            <a:ext cx="8224099" cy="171367"/>
            <a:chOff x="0" y="0"/>
            <a:chExt cx="10965466" cy="228489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608308" cy="221540"/>
              <a:chOff x="0" y="0"/>
              <a:chExt cx="120160" cy="4376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789063" y="0"/>
              <a:ext cx="608308" cy="221540"/>
              <a:chOff x="0" y="0"/>
              <a:chExt cx="120160" cy="4376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578126" y="0"/>
              <a:ext cx="608308" cy="221540"/>
              <a:chOff x="0" y="0"/>
              <a:chExt cx="120160" cy="4376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367190" y="0"/>
              <a:ext cx="608308" cy="221540"/>
              <a:chOff x="0" y="0"/>
              <a:chExt cx="120160" cy="4376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376696" y="0"/>
              <a:ext cx="608308" cy="221540"/>
              <a:chOff x="0" y="0"/>
              <a:chExt cx="120160" cy="43761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7165760" y="0"/>
              <a:ext cx="608308" cy="221540"/>
              <a:chOff x="0" y="0"/>
              <a:chExt cx="120160" cy="43761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954823" y="0"/>
              <a:ext cx="608308" cy="221540"/>
              <a:chOff x="0" y="0"/>
              <a:chExt cx="120160" cy="43761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8743886" y="0"/>
              <a:ext cx="608308" cy="221540"/>
              <a:chOff x="0" y="0"/>
              <a:chExt cx="120160" cy="43761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9568094" y="6949"/>
              <a:ext cx="608308" cy="221540"/>
              <a:chOff x="0" y="0"/>
              <a:chExt cx="120160" cy="43761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10357158" y="6949"/>
              <a:ext cx="608308" cy="221540"/>
              <a:chOff x="0" y="0"/>
              <a:chExt cx="120160" cy="43761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3185298" y="6949"/>
              <a:ext cx="608308" cy="221540"/>
              <a:chOff x="0" y="0"/>
              <a:chExt cx="120160" cy="43761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3974362" y="6949"/>
              <a:ext cx="608308" cy="221540"/>
              <a:chOff x="0" y="0"/>
              <a:chExt cx="120160" cy="43761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4763425" y="6949"/>
              <a:ext cx="608308" cy="221540"/>
              <a:chOff x="0" y="0"/>
              <a:chExt cx="120160" cy="43761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5552488" y="6949"/>
              <a:ext cx="608308" cy="221540"/>
              <a:chOff x="0" y="0"/>
              <a:chExt cx="120160" cy="43761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10455171" y="1006431"/>
            <a:ext cx="8251869" cy="8251869"/>
            <a:chOff x="0" y="0"/>
            <a:chExt cx="812800" cy="8128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49" name="TextBox 49"/>
          <p:cNvSpPr txBox="1"/>
          <p:nvPr/>
        </p:nvSpPr>
        <p:spPr>
          <a:xfrm>
            <a:off x="1028700" y="4099180"/>
            <a:ext cx="10169421" cy="4897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09"/>
              </a:lnSpc>
            </a:pPr>
            <a:r>
              <a:rPr lang="en-US" sz="2749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Reinforce immediately after the behavior occurs</a:t>
            </a:r>
          </a:p>
          <a:p>
            <a:pPr marL="0" lvl="0" indent="0" algn="l">
              <a:lnSpc>
                <a:spcPts val="5609"/>
              </a:lnSpc>
            </a:pPr>
            <a:r>
              <a:rPr lang="en-US" sz="2749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Respond consistently every time</a:t>
            </a:r>
          </a:p>
          <a:p>
            <a:pPr marL="0" lvl="0" indent="0" algn="l">
              <a:lnSpc>
                <a:spcPts val="5609"/>
              </a:lnSpc>
            </a:pPr>
            <a:r>
              <a:rPr lang="en-US" sz="2749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Make communication effective and worthwhile</a:t>
            </a:r>
          </a:p>
          <a:p>
            <a:pPr marL="0" lvl="0" indent="0" algn="l">
              <a:lnSpc>
                <a:spcPts val="5609"/>
              </a:lnSpc>
            </a:pPr>
            <a:r>
              <a:rPr lang="en-US" sz="2749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Give attention when appropriately requested</a:t>
            </a:r>
          </a:p>
          <a:p>
            <a:pPr marL="0" lvl="0" indent="0" algn="l">
              <a:lnSpc>
                <a:spcPts val="5609"/>
              </a:lnSpc>
            </a:pPr>
            <a:r>
              <a:rPr lang="en-US" sz="2749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Provide breaks when asked for properly</a:t>
            </a:r>
          </a:p>
          <a:p>
            <a:pPr marL="0" lvl="0" indent="0" algn="l">
              <a:lnSpc>
                <a:spcPts val="5609"/>
              </a:lnSpc>
            </a:pPr>
            <a:r>
              <a:rPr lang="en-US" sz="2749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Grant access to requested items</a:t>
            </a:r>
          </a:p>
          <a:p>
            <a:pPr marL="0" lvl="0" indent="0" algn="l">
              <a:lnSpc>
                <a:spcPts val="5609"/>
              </a:lnSpc>
            </a:pPr>
            <a:r>
              <a:rPr lang="en-US" sz="2749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Offer praise and encouragement generously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69655"/>
            <a:ext cx="3383346" cy="338334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1A4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60635" tIns="60635" rIns="60635" bIns="60635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471064" y="-452005"/>
            <a:ext cx="11294918" cy="11113077"/>
            <a:chOff x="0" y="0"/>
            <a:chExt cx="2974793" cy="29269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74793" cy="2926901"/>
            </a:xfrm>
            <a:custGeom>
              <a:avLst/>
              <a:gdLst/>
              <a:ahLst/>
              <a:cxnLst/>
              <a:rect l="l" t="t" r="r" b="b"/>
              <a:pathLst>
                <a:path w="2974793" h="2926901">
                  <a:moveTo>
                    <a:pt x="0" y="0"/>
                  </a:moveTo>
                  <a:lnTo>
                    <a:pt x="2974793" y="0"/>
                  </a:lnTo>
                  <a:lnTo>
                    <a:pt x="2974793" y="2926901"/>
                  </a:lnTo>
                  <a:lnTo>
                    <a:pt x="0" y="2926901"/>
                  </a:ln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974793" cy="2965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807529" y="1043209"/>
            <a:ext cx="1844738" cy="2745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295"/>
              </a:lnSpc>
            </a:pPr>
            <a:r>
              <a:rPr lang="en-US" sz="15210" b="1">
                <a:solidFill>
                  <a:srgbClr val="38768D"/>
                </a:solidFill>
                <a:latin typeface="Blogger Bold"/>
                <a:ea typeface="Blogger Bold"/>
                <a:cs typeface="Blogger Bold"/>
                <a:sym typeface="Blogger Bold"/>
              </a:rPr>
              <a:t>7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672077"/>
            <a:ext cx="5819895" cy="2717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36"/>
              </a:lnSpc>
            </a:pPr>
            <a:r>
              <a:rPr lang="en-US" sz="10800" b="1">
                <a:solidFill>
                  <a:srgbClr val="123C76"/>
                </a:solidFill>
                <a:latin typeface="Blogger Bold"/>
                <a:ea typeface="Blogger Bold"/>
                <a:cs typeface="Blogger Bold"/>
                <a:sym typeface="Blogger Bold"/>
              </a:rPr>
              <a:t>COMMON MISTAKES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57553" y="1537487"/>
            <a:ext cx="8701747" cy="6419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38"/>
              </a:lnSpc>
            </a:pPr>
            <a:r>
              <a:rPr lang="en-US" sz="3862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Expecting skills without teaching them</a:t>
            </a:r>
          </a:p>
          <a:p>
            <a:pPr marL="0" lvl="0" indent="0" algn="l">
              <a:lnSpc>
                <a:spcPts val="7338"/>
              </a:lnSpc>
            </a:pPr>
            <a:r>
              <a:rPr lang="en-US" sz="3862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Waiting until escalation to teach</a:t>
            </a:r>
          </a:p>
          <a:p>
            <a:pPr marL="0" lvl="0" indent="0" algn="l">
              <a:lnSpc>
                <a:spcPts val="7338"/>
              </a:lnSpc>
            </a:pPr>
            <a:r>
              <a:rPr lang="en-US" sz="3862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Making replacement behaviors too difficult</a:t>
            </a:r>
          </a:p>
          <a:p>
            <a:pPr marL="0" lvl="0" indent="0" algn="l">
              <a:lnSpc>
                <a:spcPts val="7338"/>
              </a:lnSpc>
            </a:pPr>
            <a:r>
              <a:rPr lang="en-US" sz="3862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Ignoring communication attempts</a:t>
            </a:r>
          </a:p>
          <a:p>
            <a:pPr marL="0" lvl="0" indent="0" algn="l">
              <a:lnSpc>
                <a:spcPts val="7338"/>
              </a:lnSpc>
            </a:pPr>
            <a:r>
              <a:rPr lang="en-US" sz="3862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Inconsistent responses</a:t>
            </a:r>
          </a:p>
          <a:p>
            <a:pPr marL="0" lvl="0" indent="0" algn="l">
              <a:lnSpc>
                <a:spcPts val="7338"/>
              </a:lnSpc>
            </a:pPr>
            <a:r>
              <a:rPr lang="en-US" sz="3862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Lack of repetition and practice</a:t>
            </a:r>
          </a:p>
          <a:p>
            <a:pPr marL="0" lvl="0" indent="0" algn="l">
              <a:lnSpc>
                <a:spcPts val="7338"/>
              </a:lnSpc>
            </a:pPr>
            <a:r>
              <a:rPr lang="en-US" sz="3862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Forgetting consistency is key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395133">
            <a:off x="-1805100" y="-2263458"/>
            <a:ext cx="5473262" cy="12414659"/>
            <a:chOff x="0" y="0"/>
            <a:chExt cx="1441517" cy="32697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1517" cy="3269704"/>
            </a:xfrm>
            <a:custGeom>
              <a:avLst/>
              <a:gdLst/>
              <a:ahLst/>
              <a:cxnLst/>
              <a:rect l="l" t="t" r="r" b="b"/>
              <a:pathLst>
                <a:path w="1441517" h="3269704">
                  <a:moveTo>
                    <a:pt x="0" y="0"/>
                  </a:moveTo>
                  <a:lnTo>
                    <a:pt x="1441517" y="0"/>
                  </a:lnTo>
                  <a:lnTo>
                    <a:pt x="1441517" y="3269704"/>
                  </a:lnTo>
                  <a:lnTo>
                    <a:pt x="0" y="3269704"/>
                  </a:lnTo>
                  <a:close/>
                </a:path>
              </a:pathLst>
            </a:custGeom>
            <a:solidFill>
              <a:srgbClr val="C5DBE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41517" cy="33078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95133">
            <a:off x="4479042" y="-707087"/>
            <a:ext cx="965294" cy="12414659"/>
            <a:chOff x="0" y="0"/>
            <a:chExt cx="254234" cy="3269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4234" cy="3269704"/>
            </a:xfrm>
            <a:custGeom>
              <a:avLst/>
              <a:gdLst/>
              <a:ahLst/>
              <a:cxnLst/>
              <a:rect l="l" t="t" r="r" b="b"/>
              <a:pathLst>
                <a:path w="254234" h="3269704">
                  <a:moveTo>
                    <a:pt x="0" y="0"/>
                  </a:moveTo>
                  <a:lnTo>
                    <a:pt x="254234" y="0"/>
                  </a:lnTo>
                  <a:lnTo>
                    <a:pt x="254234" y="3269704"/>
                  </a:lnTo>
                  <a:lnTo>
                    <a:pt x="0" y="3269704"/>
                  </a:ln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54234" cy="33078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395133">
            <a:off x="3138687" y="-1204460"/>
            <a:ext cx="965294" cy="12414659"/>
            <a:chOff x="0" y="0"/>
            <a:chExt cx="254234" cy="32697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4234" cy="3269704"/>
            </a:xfrm>
            <a:custGeom>
              <a:avLst/>
              <a:gdLst/>
              <a:ahLst/>
              <a:cxnLst/>
              <a:rect l="l" t="t" r="r" b="b"/>
              <a:pathLst>
                <a:path w="254234" h="3269704">
                  <a:moveTo>
                    <a:pt x="0" y="0"/>
                  </a:moveTo>
                  <a:lnTo>
                    <a:pt x="254234" y="0"/>
                  </a:lnTo>
                  <a:lnTo>
                    <a:pt x="254234" y="3269704"/>
                  </a:lnTo>
                  <a:lnTo>
                    <a:pt x="0" y="3269704"/>
                  </a:ln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54234" cy="33078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27364" y="1808018"/>
            <a:ext cx="6670964" cy="667096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1A4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AutoShape 14"/>
          <p:cNvSpPr/>
          <p:nvPr/>
        </p:nvSpPr>
        <p:spPr>
          <a:xfrm>
            <a:off x="9312030" y="3165822"/>
            <a:ext cx="6492240" cy="0"/>
          </a:xfrm>
          <a:prstGeom prst="line">
            <a:avLst/>
          </a:prstGeom>
          <a:ln w="38100" cap="flat">
            <a:solidFill>
              <a:srgbClr val="85AFB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9312030" y="5229225"/>
            <a:ext cx="6492240" cy="0"/>
          </a:xfrm>
          <a:prstGeom prst="line">
            <a:avLst/>
          </a:prstGeom>
          <a:ln w="38100" cap="flat">
            <a:solidFill>
              <a:srgbClr val="85AFB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9312030" y="7328724"/>
            <a:ext cx="6492240" cy="0"/>
          </a:xfrm>
          <a:prstGeom prst="line">
            <a:avLst/>
          </a:prstGeom>
          <a:ln w="38100" cap="flat">
            <a:solidFill>
              <a:srgbClr val="85AFB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TextBox 17"/>
          <p:cNvSpPr txBox="1"/>
          <p:nvPr/>
        </p:nvSpPr>
        <p:spPr>
          <a:xfrm>
            <a:off x="9312030" y="1655618"/>
            <a:ext cx="1068445" cy="934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74"/>
              </a:lnSpc>
            </a:pPr>
            <a:r>
              <a:rPr lang="en-US" sz="5196" b="1">
                <a:solidFill>
                  <a:srgbClr val="38768D"/>
                </a:solidFill>
                <a:latin typeface="Blogger Bold"/>
                <a:ea typeface="Blogger Bold"/>
                <a:cs typeface="Blogger Bold"/>
                <a:sym typeface="Blogger Bold"/>
              </a:rPr>
              <a:t>01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12030" y="3731347"/>
            <a:ext cx="1068445" cy="934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74"/>
              </a:lnSpc>
            </a:pPr>
            <a:r>
              <a:rPr lang="en-US" sz="5196" b="1">
                <a:solidFill>
                  <a:srgbClr val="38768D"/>
                </a:solidFill>
                <a:latin typeface="Blogger Bold"/>
                <a:ea typeface="Blogger Bold"/>
                <a:cs typeface="Blogger Bold"/>
                <a:sym typeface="Blogger Bold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12030" y="5809067"/>
            <a:ext cx="1068445" cy="934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74"/>
              </a:lnSpc>
            </a:pPr>
            <a:r>
              <a:rPr lang="en-US" sz="5196" b="1">
                <a:solidFill>
                  <a:srgbClr val="38768D"/>
                </a:solidFill>
                <a:latin typeface="Blogger Bold"/>
                <a:ea typeface="Blogger Bold"/>
                <a:cs typeface="Blogger Bold"/>
                <a:sym typeface="Blogger Bold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12030" y="7886787"/>
            <a:ext cx="1068445" cy="934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74"/>
              </a:lnSpc>
            </a:pPr>
            <a:r>
              <a:rPr lang="en-US" sz="5196" b="1">
                <a:solidFill>
                  <a:srgbClr val="38768D"/>
                </a:solidFill>
                <a:latin typeface="Blogger Bold"/>
                <a:ea typeface="Blogger Bold"/>
                <a:cs typeface="Blogger Bold"/>
                <a:sym typeface="Blogger Bold"/>
              </a:rPr>
              <a:t>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758011" y="1788015"/>
            <a:ext cx="5046258" cy="717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96"/>
              </a:lnSpc>
            </a:pPr>
            <a:r>
              <a:rPr lang="en-US" sz="3997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At Home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758011" y="3863744"/>
            <a:ext cx="5046258" cy="717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96"/>
              </a:lnSpc>
            </a:pPr>
            <a:r>
              <a:rPr lang="en-US" sz="3997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At School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758011" y="5941464"/>
            <a:ext cx="5046258" cy="717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96"/>
              </a:lnSpc>
            </a:pPr>
            <a:r>
              <a:rPr lang="en-US" sz="3997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In the Community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758011" y="8019184"/>
            <a:ext cx="5046258" cy="717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96"/>
              </a:lnSpc>
            </a:pPr>
            <a:r>
              <a:rPr lang="en-US" sz="3997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With Multiple People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5321" y="3630303"/>
            <a:ext cx="6563007" cy="222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250"/>
              </a:lnSpc>
            </a:pPr>
            <a:r>
              <a:rPr lang="en-US" sz="8250" b="1">
                <a:solidFill>
                  <a:srgbClr val="123C76"/>
                </a:solidFill>
                <a:latin typeface="Blogger Bold"/>
                <a:ea typeface="Blogger Bold"/>
                <a:cs typeface="Blogger Bold"/>
                <a:sym typeface="Blogger Bold"/>
              </a:rPr>
              <a:t>Generalization Matters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C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18551"/>
            <a:ext cx="6557660" cy="1309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772"/>
              </a:lnSpc>
            </a:pPr>
            <a:r>
              <a:rPr lang="en-US" sz="7694">
                <a:solidFill>
                  <a:srgbClr val="FFFFFF"/>
                </a:solidFill>
                <a:latin typeface="Linotype Feltpen"/>
                <a:ea typeface="Linotype Feltpen"/>
                <a:cs typeface="Linotype Feltpen"/>
                <a:sym typeface="Linotype Feltpen"/>
              </a:rPr>
              <a:t>Key Takeaways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573446"/>
            <a:ext cx="9287452" cy="1745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541"/>
              </a:lnSpc>
            </a:pPr>
            <a:r>
              <a:rPr lang="en-US" sz="9672">
                <a:solidFill>
                  <a:srgbClr val="FAC1A4"/>
                </a:solidFill>
                <a:latin typeface="Blogger"/>
                <a:ea typeface="Blogger"/>
                <a:cs typeface="Blogger"/>
                <a:sym typeface="Blogger"/>
              </a:rPr>
              <a:t>REMEMBER THESE!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3662071"/>
            <a:ext cx="8224099" cy="171367"/>
            <a:chOff x="0" y="0"/>
            <a:chExt cx="10965466" cy="228489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608308" cy="221540"/>
              <a:chOff x="0" y="0"/>
              <a:chExt cx="120160" cy="4376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789063" y="0"/>
              <a:ext cx="608308" cy="221540"/>
              <a:chOff x="0" y="0"/>
              <a:chExt cx="120160" cy="4376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578126" y="0"/>
              <a:ext cx="608308" cy="221540"/>
              <a:chOff x="0" y="0"/>
              <a:chExt cx="120160" cy="4376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367190" y="0"/>
              <a:ext cx="608308" cy="221540"/>
              <a:chOff x="0" y="0"/>
              <a:chExt cx="120160" cy="4376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376696" y="0"/>
              <a:ext cx="608308" cy="221540"/>
              <a:chOff x="0" y="0"/>
              <a:chExt cx="120160" cy="43761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7165760" y="0"/>
              <a:ext cx="608308" cy="221540"/>
              <a:chOff x="0" y="0"/>
              <a:chExt cx="120160" cy="43761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954823" y="0"/>
              <a:ext cx="608308" cy="221540"/>
              <a:chOff x="0" y="0"/>
              <a:chExt cx="120160" cy="43761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8743886" y="0"/>
              <a:ext cx="608308" cy="221540"/>
              <a:chOff x="0" y="0"/>
              <a:chExt cx="120160" cy="43761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9568094" y="6949"/>
              <a:ext cx="608308" cy="221540"/>
              <a:chOff x="0" y="0"/>
              <a:chExt cx="120160" cy="43761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10357158" y="6949"/>
              <a:ext cx="608308" cy="221540"/>
              <a:chOff x="0" y="0"/>
              <a:chExt cx="120160" cy="43761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3185298" y="6949"/>
              <a:ext cx="608308" cy="221540"/>
              <a:chOff x="0" y="0"/>
              <a:chExt cx="120160" cy="43761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3974362" y="6949"/>
              <a:ext cx="608308" cy="221540"/>
              <a:chOff x="0" y="0"/>
              <a:chExt cx="120160" cy="43761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4763425" y="6949"/>
              <a:ext cx="608308" cy="221540"/>
              <a:chOff x="0" y="0"/>
              <a:chExt cx="120160" cy="43761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5552488" y="6949"/>
              <a:ext cx="608308" cy="221540"/>
              <a:chOff x="0" y="0"/>
              <a:chExt cx="120160" cy="43761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10455171" y="1006431"/>
            <a:ext cx="8251869" cy="8251869"/>
            <a:chOff x="0" y="0"/>
            <a:chExt cx="812800" cy="8128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49" name="TextBox 49"/>
          <p:cNvSpPr txBox="1"/>
          <p:nvPr/>
        </p:nvSpPr>
        <p:spPr>
          <a:xfrm>
            <a:off x="1028700" y="4099180"/>
            <a:ext cx="10169421" cy="5025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08"/>
              </a:lnSpc>
            </a:pPr>
            <a:r>
              <a:rPr lang="en-US" sz="2798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Replacement behaviors meet the same function as challenging behavior</a:t>
            </a:r>
          </a:p>
          <a:p>
            <a:pPr marL="0" lvl="0" indent="0" algn="l">
              <a:lnSpc>
                <a:spcPts val="5708"/>
              </a:lnSpc>
            </a:pPr>
            <a:r>
              <a:rPr lang="en-US" sz="2798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FCT teaches appropriate communication skills</a:t>
            </a:r>
          </a:p>
          <a:p>
            <a:pPr marL="0" lvl="0" indent="0" algn="l">
              <a:lnSpc>
                <a:spcPts val="5708"/>
              </a:lnSpc>
            </a:pPr>
            <a:r>
              <a:rPr lang="en-US" sz="2798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Communication looks different for every individual</a:t>
            </a:r>
          </a:p>
          <a:p>
            <a:pPr marL="0" lvl="0" indent="0" algn="l">
              <a:lnSpc>
                <a:spcPts val="5708"/>
              </a:lnSpc>
            </a:pPr>
            <a:r>
              <a:rPr lang="en-US" sz="2798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Approximations are a normal part of learning</a:t>
            </a:r>
          </a:p>
          <a:p>
            <a:pPr marL="0" lvl="0" indent="0" algn="l">
              <a:lnSpc>
                <a:spcPts val="5708"/>
              </a:lnSpc>
            </a:pPr>
            <a:r>
              <a:rPr lang="en-US" sz="2798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Teaching happens during calm moments, not just crises</a:t>
            </a:r>
          </a:p>
          <a:p>
            <a:pPr marL="0" lvl="0" indent="0" algn="l">
              <a:lnSpc>
                <a:spcPts val="5708"/>
              </a:lnSpc>
            </a:pPr>
            <a:r>
              <a:rPr lang="en-US" sz="2798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Reinforcement promotes future use of replacement skills</a:t>
            </a:r>
          </a:p>
          <a:p>
            <a:pPr marL="0" lvl="0" indent="0" algn="l">
              <a:lnSpc>
                <a:spcPts val="5708"/>
              </a:lnSpc>
            </a:pPr>
            <a:r>
              <a:rPr lang="en-US" sz="2798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Consistency and patience lead to lasting progress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395133">
            <a:off x="-1805100" y="-2263458"/>
            <a:ext cx="5473262" cy="12414659"/>
            <a:chOff x="0" y="0"/>
            <a:chExt cx="1441517" cy="32697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1517" cy="3269704"/>
            </a:xfrm>
            <a:custGeom>
              <a:avLst/>
              <a:gdLst/>
              <a:ahLst/>
              <a:cxnLst/>
              <a:rect l="l" t="t" r="r" b="b"/>
              <a:pathLst>
                <a:path w="1441517" h="3269704">
                  <a:moveTo>
                    <a:pt x="0" y="0"/>
                  </a:moveTo>
                  <a:lnTo>
                    <a:pt x="1441517" y="0"/>
                  </a:lnTo>
                  <a:lnTo>
                    <a:pt x="1441517" y="3269704"/>
                  </a:lnTo>
                  <a:lnTo>
                    <a:pt x="0" y="3269704"/>
                  </a:lnTo>
                  <a:close/>
                </a:path>
              </a:pathLst>
            </a:custGeom>
            <a:solidFill>
              <a:srgbClr val="C5DBE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41517" cy="33078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395133">
            <a:off x="4479042" y="-707087"/>
            <a:ext cx="965294" cy="12414659"/>
            <a:chOff x="0" y="0"/>
            <a:chExt cx="254234" cy="3269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4234" cy="3269704"/>
            </a:xfrm>
            <a:custGeom>
              <a:avLst/>
              <a:gdLst/>
              <a:ahLst/>
              <a:cxnLst/>
              <a:rect l="l" t="t" r="r" b="b"/>
              <a:pathLst>
                <a:path w="254234" h="3269704">
                  <a:moveTo>
                    <a:pt x="0" y="0"/>
                  </a:moveTo>
                  <a:lnTo>
                    <a:pt x="254234" y="0"/>
                  </a:lnTo>
                  <a:lnTo>
                    <a:pt x="254234" y="3269704"/>
                  </a:lnTo>
                  <a:lnTo>
                    <a:pt x="0" y="3269704"/>
                  </a:ln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54234" cy="33078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1395133">
            <a:off x="3138687" y="-1204460"/>
            <a:ext cx="965294" cy="12414659"/>
            <a:chOff x="0" y="0"/>
            <a:chExt cx="254234" cy="32697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4234" cy="3269704"/>
            </a:xfrm>
            <a:custGeom>
              <a:avLst/>
              <a:gdLst/>
              <a:ahLst/>
              <a:cxnLst/>
              <a:rect l="l" t="t" r="r" b="b"/>
              <a:pathLst>
                <a:path w="254234" h="3269704">
                  <a:moveTo>
                    <a:pt x="0" y="0"/>
                  </a:moveTo>
                  <a:lnTo>
                    <a:pt x="254234" y="0"/>
                  </a:lnTo>
                  <a:lnTo>
                    <a:pt x="254234" y="3269704"/>
                  </a:lnTo>
                  <a:lnTo>
                    <a:pt x="0" y="3269704"/>
                  </a:lnTo>
                  <a:close/>
                </a:path>
              </a:pathLst>
            </a:custGeom>
            <a:solidFill>
              <a:srgbClr val="85AFB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54234" cy="33078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27364" y="1808018"/>
            <a:ext cx="6670964" cy="667096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1A4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31531" y="3535053"/>
            <a:ext cx="6175474" cy="2567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593"/>
              </a:lnSpc>
            </a:pPr>
            <a:r>
              <a:rPr lang="en-US" sz="9593" b="1">
                <a:solidFill>
                  <a:srgbClr val="123C76"/>
                </a:solidFill>
                <a:latin typeface="Blogger Bold"/>
                <a:ea typeface="Blogger Bold"/>
                <a:cs typeface="Blogger Bold"/>
                <a:sym typeface="Blogger Bold"/>
              </a:rPr>
              <a:t>Homework</a:t>
            </a:r>
          </a:p>
          <a:p>
            <a:pPr marL="0" lvl="0" indent="0" algn="ctr">
              <a:lnSpc>
                <a:spcPts val="9593"/>
              </a:lnSpc>
            </a:pPr>
            <a:r>
              <a:rPr lang="en-US" sz="9593" b="1">
                <a:solidFill>
                  <a:srgbClr val="123C76"/>
                </a:solidFill>
                <a:latin typeface="Blogger Bold"/>
                <a:ea typeface="Blogger Bold"/>
                <a:cs typeface="Blogger Bold"/>
                <a:sym typeface="Blogger Bold"/>
              </a:rPr>
              <a:t>Assignment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91423" y="2847975"/>
            <a:ext cx="8077200" cy="469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r>
              <a:rPr lang="en-US" sz="2199" u="none" strike="noStrike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Replacement Behavior Practice</a:t>
            </a:r>
          </a:p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endParaRPr lang="en-US" sz="2199" u="none" strike="noStrike">
              <a:solidFill>
                <a:srgbClr val="123C76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r>
              <a:rPr lang="en-US" sz="2199" u="none" strike="noStrike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Choose ONE replacement behavior to practice:</a:t>
            </a:r>
          </a:p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r>
              <a:rPr lang="en-US" sz="2199" u="none" strike="noStrike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• Asking for help  • Requesting a break</a:t>
            </a:r>
          </a:p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r>
              <a:rPr lang="en-US" sz="2199" u="none" strike="noStrike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• Asking for attention  • Waiting appropriately</a:t>
            </a:r>
          </a:p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endParaRPr lang="en-US" sz="2199" u="none" strike="noStrike">
              <a:solidFill>
                <a:srgbClr val="123C76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r>
              <a:rPr lang="en-US" sz="2199" u="none" strike="noStrike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Practice during calm moments and reinforce immediately when used.</a:t>
            </a:r>
          </a:p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endParaRPr lang="en-US" sz="2199" u="none" strike="noStrike">
              <a:solidFill>
                <a:srgbClr val="123C76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r>
              <a:rPr lang="en-US" sz="2199" u="none" strike="noStrike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Reflection Questions:</a:t>
            </a:r>
          </a:p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r>
              <a:rPr lang="en-US" sz="2199" u="none" strike="noStrike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• Was the replacement behavior easier to use?</a:t>
            </a:r>
          </a:p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r>
              <a:rPr lang="en-US" sz="2199" u="none" strike="noStrike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• Did escalation decrease?</a:t>
            </a:r>
          </a:p>
          <a:p>
            <a:pPr marL="0" lvl="0" indent="0" algn="l">
              <a:lnSpc>
                <a:spcPts val="3079"/>
              </a:lnSpc>
              <a:spcBef>
                <a:spcPct val="0"/>
              </a:spcBef>
            </a:pPr>
            <a:r>
              <a:rPr lang="en-US" sz="2199" u="none" strike="noStrike">
                <a:solidFill>
                  <a:srgbClr val="123C76"/>
                </a:solidFill>
                <a:latin typeface="Blogger"/>
                <a:ea typeface="Blogger"/>
                <a:cs typeface="Blogger"/>
                <a:sym typeface="Blogger"/>
              </a:rPr>
              <a:t>• What reinforcement worked best?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156930" y="1928261"/>
            <a:ext cx="8224099" cy="171367"/>
            <a:chOff x="0" y="0"/>
            <a:chExt cx="10965466" cy="228489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608308" cy="221540"/>
              <a:chOff x="0" y="0"/>
              <a:chExt cx="120160" cy="43761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789063" y="0"/>
              <a:ext cx="608308" cy="221540"/>
              <a:chOff x="0" y="0"/>
              <a:chExt cx="120160" cy="43761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578126" y="0"/>
              <a:ext cx="608308" cy="221540"/>
              <a:chOff x="0" y="0"/>
              <a:chExt cx="120160" cy="43761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2367190" y="0"/>
              <a:ext cx="608308" cy="221540"/>
              <a:chOff x="0" y="0"/>
              <a:chExt cx="120160" cy="43761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6376696" y="0"/>
              <a:ext cx="608308" cy="221540"/>
              <a:chOff x="0" y="0"/>
              <a:chExt cx="120160" cy="43761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7165760" y="0"/>
              <a:ext cx="608308" cy="221540"/>
              <a:chOff x="0" y="0"/>
              <a:chExt cx="120160" cy="43761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7954823" y="0"/>
              <a:ext cx="608308" cy="221540"/>
              <a:chOff x="0" y="0"/>
              <a:chExt cx="120160" cy="43761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8743886" y="0"/>
              <a:ext cx="608308" cy="221540"/>
              <a:chOff x="0" y="0"/>
              <a:chExt cx="120160" cy="43761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9568094" y="6949"/>
              <a:ext cx="608308" cy="221540"/>
              <a:chOff x="0" y="0"/>
              <a:chExt cx="120160" cy="43761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10357158" y="6949"/>
              <a:ext cx="608308" cy="221540"/>
              <a:chOff x="0" y="0"/>
              <a:chExt cx="120160" cy="43761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3185298" y="6949"/>
              <a:ext cx="608308" cy="221540"/>
              <a:chOff x="0" y="0"/>
              <a:chExt cx="120160" cy="43761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3974362" y="6949"/>
              <a:ext cx="608308" cy="221540"/>
              <a:chOff x="0" y="0"/>
              <a:chExt cx="120160" cy="43761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4763425" y="6949"/>
              <a:ext cx="608308" cy="221540"/>
              <a:chOff x="0" y="0"/>
              <a:chExt cx="120160" cy="43761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5552488" y="6949"/>
              <a:ext cx="608308" cy="221540"/>
              <a:chOff x="0" y="0"/>
              <a:chExt cx="120160" cy="43761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59" name="Group 59"/>
          <p:cNvGrpSpPr/>
          <p:nvPr/>
        </p:nvGrpSpPr>
        <p:grpSpPr>
          <a:xfrm>
            <a:off x="8156930" y="8187373"/>
            <a:ext cx="8224099" cy="171367"/>
            <a:chOff x="0" y="0"/>
            <a:chExt cx="10965466" cy="228489"/>
          </a:xfrm>
        </p:grpSpPr>
        <p:grpSp>
          <p:nvGrpSpPr>
            <p:cNvPr id="60" name="Group 60"/>
            <p:cNvGrpSpPr/>
            <p:nvPr/>
          </p:nvGrpSpPr>
          <p:grpSpPr>
            <a:xfrm>
              <a:off x="0" y="0"/>
              <a:ext cx="608308" cy="221540"/>
              <a:chOff x="0" y="0"/>
              <a:chExt cx="120160" cy="43761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789063" y="0"/>
              <a:ext cx="608308" cy="221540"/>
              <a:chOff x="0" y="0"/>
              <a:chExt cx="120160" cy="43761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1578126" y="0"/>
              <a:ext cx="608308" cy="221540"/>
              <a:chOff x="0" y="0"/>
              <a:chExt cx="120160" cy="43761"/>
            </a:xfrm>
          </p:grpSpPr>
          <p:sp>
            <p:nvSpPr>
              <p:cNvPr id="67" name="Freeform 67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68" name="TextBox 68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2367190" y="0"/>
              <a:ext cx="608308" cy="221540"/>
              <a:chOff x="0" y="0"/>
              <a:chExt cx="120160" cy="43761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6376696" y="0"/>
              <a:ext cx="608308" cy="221540"/>
              <a:chOff x="0" y="0"/>
              <a:chExt cx="120160" cy="43761"/>
            </a:xfrm>
          </p:grpSpPr>
          <p:sp>
            <p:nvSpPr>
              <p:cNvPr id="73" name="Freeform 73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74" name="TextBox 74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7165760" y="0"/>
              <a:ext cx="608308" cy="221540"/>
              <a:chOff x="0" y="0"/>
              <a:chExt cx="120160" cy="43761"/>
            </a:xfrm>
          </p:grpSpPr>
          <p:sp>
            <p:nvSpPr>
              <p:cNvPr id="76" name="Freeform 76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77" name="TextBox 77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8" name="Group 78"/>
            <p:cNvGrpSpPr/>
            <p:nvPr/>
          </p:nvGrpSpPr>
          <p:grpSpPr>
            <a:xfrm>
              <a:off x="7954823" y="0"/>
              <a:ext cx="608308" cy="221540"/>
              <a:chOff x="0" y="0"/>
              <a:chExt cx="120160" cy="43761"/>
            </a:xfrm>
          </p:grpSpPr>
          <p:sp>
            <p:nvSpPr>
              <p:cNvPr id="79" name="Freeform 79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80" name="TextBox 80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1" name="Group 81"/>
            <p:cNvGrpSpPr/>
            <p:nvPr/>
          </p:nvGrpSpPr>
          <p:grpSpPr>
            <a:xfrm>
              <a:off x="8743886" y="0"/>
              <a:ext cx="608308" cy="221540"/>
              <a:chOff x="0" y="0"/>
              <a:chExt cx="120160" cy="43761"/>
            </a:xfrm>
          </p:grpSpPr>
          <p:sp>
            <p:nvSpPr>
              <p:cNvPr id="82" name="Freeform 82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4" name="Group 84"/>
            <p:cNvGrpSpPr/>
            <p:nvPr/>
          </p:nvGrpSpPr>
          <p:grpSpPr>
            <a:xfrm>
              <a:off x="9568094" y="6949"/>
              <a:ext cx="608308" cy="221540"/>
              <a:chOff x="0" y="0"/>
              <a:chExt cx="120160" cy="43761"/>
            </a:xfrm>
          </p:grpSpPr>
          <p:sp>
            <p:nvSpPr>
              <p:cNvPr id="85" name="Freeform 85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86" name="TextBox 86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7" name="Group 87"/>
            <p:cNvGrpSpPr/>
            <p:nvPr/>
          </p:nvGrpSpPr>
          <p:grpSpPr>
            <a:xfrm>
              <a:off x="10357158" y="6949"/>
              <a:ext cx="608308" cy="221540"/>
              <a:chOff x="0" y="0"/>
              <a:chExt cx="120160" cy="43761"/>
            </a:xfrm>
          </p:grpSpPr>
          <p:sp>
            <p:nvSpPr>
              <p:cNvPr id="88" name="Freeform 88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89" name="TextBox 89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0" name="Group 90"/>
            <p:cNvGrpSpPr/>
            <p:nvPr/>
          </p:nvGrpSpPr>
          <p:grpSpPr>
            <a:xfrm>
              <a:off x="3185298" y="6949"/>
              <a:ext cx="608308" cy="221540"/>
              <a:chOff x="0" y="0"/>
              <a:chExt cx="120160" cy="43761"/>
            </a:xfrm>
          </p:grpSpPr>
          <p:sp>
            <p:nvSpPr>
              <p:cNvPr id="91" name="Freeform 91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92" name="TextBox 92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3" name="Group 93"/>
            <p:cNvGrpSpPr/>
            <p:nvPr/>
          </p:nvGrpSpPr>
          <p:grpSpPr>
            <a:xfrm>
              <a:off x="3974362" y="6949"/>
              <a:ext cx="608308" cy="221540"/>
              <a:chOff x="0" y="0"/>
              <a:chExt cx="120160" cy="43761"/>
            </a:xfrm>
          </p:grpSpPr>
          <p:sp>
            <p:nvSpPr>
              <p:cNvPr id="94" name="Freeform 94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95" name="TextBox 95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6" name="Group 96"/>
            <p:cNvGrpSpPr/>
            <p:nvPr/>
          </p:nvGrpSpPr>
          <p:grpSpPr>
            <a:xfrm>
              <a:off x="4763425" y="6949"/>
              <a:ext cx="608308" cy="221540"/>
              <a:chOff x="0" y="0"/>
              <a:chExt cx="120160" cy="43761"/>
            </a:xfrm>
          </p:grpSpPr>
          <p:sp>
            <p:nvSpPr>
              <p:cNvPr id="97" name="Freeform 97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98" name="TextBox 98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9" name="Group 99"/>
            <p:cNvGrpSpPr/>
            <p:nvPr/>
          </p:nvGrpSpPr>
          <p:grpSpPr>
            <a:xfrm>
              <a:off x="5552488" y="6949"/>
              <a:ext cx="608308" cy="221540"/>
              <a:chOff x="0" y="0"/>
              <a:chExt cx="120160" cy="43761"/>
            </a:xfrm>
          </p:grpSpPr>
          <p:sp>
            <p:nvSpPr>
              <p:cNvPr id="100" name="Freeform 100"/>
              <p:cNvSpPr/>
              <p:nvPr/>
            </p:nvSpPr>
            <p:spPr>
              <a:xfrm>
                <a:off x="0" y="0"/>
                <a:ext cx="120160" cy="43761"/>
              </a:xfrm>
              <a:custGeom>
                <a:avLst/>
                <a:gdLst/>
                <a:ahLst/>
                <a:cxnLst/>
                <a:rect l="l" t="t" r="r" b="b"/>
                <a:pathLst>
                  <a:path w="120160" h="43761">
                    <a:moveTo>
                      <a:pt x="21880" y="0"/>
                    </a:moveTo>
                    <a:lnTo>
                      <a:pt x="98279" y="0"/>
                    </a:lnTo>
                    <a:cubicBezTo>
                      <a:pt x="104082" y="0"/>
                      <a:pt x="109648" y="2305"/>
                      <a:pt x="113751" y="6409"/>
                    </a:cubicBezTo>
                    <a:cubicBezTo>
                      <a:pt x="117854" y="10512"/>
                      <a:pt x="120160" y="16077"/>
                      <a:pt x="120160" y="21880"/>
                    </a:cubicBezTo>
                    <a:lnTo>
                      <a:pt x="120160" y="21880"/>
                    </a:lnTo>
                    <a:cubicBezTo>
                      <a:pt x="120160" y="27684"/>
                      <a:pt x="117854" y="33249"/>
                      <a:pt x="113751" y="37352"/>
                    </a:cubicBezTo>
                    <a:cubicBezTo>
                      <a:pt x="109648" y="41456"/>
                      <a:pt x="104082" y="43761"/>
                      <a:pt x="98279" y="43761"/>
                    </a:cubicBezTo>
                    <a:lnTo>
                      <a:pt x="21880" y="43761"/>
                    </a:lnTo>
                    <a:cubicBezTo>
                      <a:pt x="16077" y="43761"/>
                      <a:pt x="10512" y="41456"/>
                      <a:pt x="6409" y="37352"/>
                    </a:cubicBezTo>
                    <a:cubicBezTo>
                      <a:pt x="2305" y="33249"/>
                      <a:pt x="0" y="27684"/>
                      <a:pt x="0" y="21880"/>
                    </a:cubicBezTo>
                    <a:lnTo>
                      <a:pt x="0" y="21880"/>
                    </a:lnTo>
                    <a:cubicBezTo>
                      <a:pt x="0" y="16077"/>
                      <a:pt x="2305" y="10512"/>
                      <a:pt x="6409" y="6409"/>
                    </a:cubicBezTo>
                    <a:cubicBezTo>
                      <a:pt x="10512" y="2305"/>
                      <a:pt x="16077" y="0"/>
                      <a:pt x="21880" y="0"/>
                    </a:cubicBezTo>
                    <a:close/>
                  </a:path>
                </a:pathLst>
              </a:custGeom>
              <a:solidFill>
                <a:srgbClr val="85AFBF"/>
              </a:solidFill>
            </p:spPr>
          </p:sp>
          <p:sp>
            <p:nvSpPr>
              <p:cNvPr id="101" name="TextBox 101"/>
              <p:cNvSpPr txBox="1"/>
              <p:nvPr/>
            </p:nvSpPr>
            <p:spPr>
              <a:xfrm>
                <a:off x="0" y="-38100"/>
                <a:ext cx="120160" cy="818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C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19125"/>
            <a:ext cx="6562725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6"/>
              </a:lnSpc>
            </a:pPr>
            <a:r>
              <a:rPr lang="en-US" sz="7712" u="none">
                <a:solidFill>
                  <a:srgbClr val="FFFFFF"/>
                </a:solidFill>
                <a:latin typeface="Linotype Feltpen"/>
                <a:ea typeface="Linotype Feltpen"/>
                <a:cs typeface="Linotype Feltpen"/>
                <a:sym typeface="Linotype Feltpen"/>
              </a:rPr>
              <a:t>Questions &amp;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3657600"/>
            <a:ext cx="457200" cy="171450"/>
            <a:chOff x="0" y="0"/>
            <a:chExt cx="120396" cy="451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0396" cy="45149"/>
            </a:xfrm>
            <a:custGeom>
              <a:avLst/>
              <a:gdLst/>
              <a:ahLst/>
              <a:cxnLst/>
              <a:rect l="l" t="t" r="r" b="b"/>
              <a:pathLst>
                <a:path w="120396" h="45149">
                  <a:moveTo>
                    <a:pt x="16933" y="0"/>
                  </a:moveTo>
                  <a:lnTo>
                    <a:pt x="103463" y="0"/>
                  </a:lnTo>
                  <a:cubicBezTo>
                    <a:pt x="107954" y="0"/>
                    <a:pt x="112261" y="1784"/>
                    <a:pt x="115436" y="4960"/>
                  </a:cubicBezTo>
                  <a:cubicBezTo>
                    <a:pt x="118612" y="8135"/>
                    <a:pt x="120396" y="12442"/>
                    <a:pt x="120396" y="16933"/>
                  </a:cubicBezTo>
                  <a:lnTo>
                    <a:pt x="120396" y="28215"/>
                  </a:lnTo>
                  <a:cubicBezTo>
                    <a:pt x="120396" y="32706"/>
                    <a:pt x="118612" y="37013"/>
                    <a:pt x="115436" y="40189"/>
                  </a:cubicBezTo>
                  <a:cubicBezTo>
                    <a:pt x="112261" y="43364"/>
                    <a:pt x="107954" y="45149"/>
                    <a:pt x="103463" y="45149"/>
                  </a:cubicBezTo>
                  <a:lnTo>
                    <a:pt x="16933" y="45149"/>
                  </a:lnTo>
                  <a:cubicBezTo>
                    <a:pt x="12442" y="45149"/>
                    <a:pt x="8135" y="43364"/>
                    <a:pt x="4960" y="40189"/>
                  </a:cubicBezTo>
                  <a:cubicBezTo>
                    <a:pt x="1784" y="37013"/>
                    <a:pt x="0" y="32706"/>
                    <a:pt x="0" y="2821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85AFBF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20396" cy="83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19250" y="3657600"/>
            <a:ext cx="457200" cy="171450"/>
            <a:chOff x="0" y="0"/>
            <a:chExt cx="120396" cy="451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0396" cy="45149"/>
            </a:xfrm>
            <a:custGeom>
              <a:avLst/>
              <a:gdLst/>
              <a:ahLst/>
              <a:cxnLst/>
              <a:rect l="l" t="t" r="r" b="b"/>
              <a:pathLst>
                <a:path w="120396" h="45149">
                  <a:moveTo>
                    <a:pt x="16933" y="0"/>
                  </a:moveTo>
                  <a:lnTo>
                    <a:pt x="103463" y="0"/>
                  </a:lnTo>
                  <a:cubicBezTo>
                    <a:pt x="107954" y="0"/>
                    <a:pt x="112261" y="1784"/>
                    <a:pt x="115436" y="4960"/>
                  </a:cubicBezTo>
                  <a:cubicBezTo>
                    <a:pt x="118612" y="8135"/>
                    <a:pt x="120396" y="12442"/>
                    <a:pt x="120396" y="16933"/>
                  </a:cubicBezTo>
                  <a:lnTo>
                    <a:pt x="120396" y="28215"/>
                  </a:lnTo>
                  <a:cubicBezTo>
                    <a:pt x="120396" y="32706"/>
                    <a:pt x="118612" y="37013"/>
                    <a:pt x="115436" y="40189"/>
                  </a:cubicBezTo>
                  <a:cubicBezTo>
                    <a:pt x="112261" y="43364"/>
                    <a:pt x="107954" y="45149"/>
                    <a:pt x="103463" y="45149"/>
                  </a:cubicBezTo>
                  <a:lnTo>
                    <a:pt x="16933" y="45149"/>
                  </a:lnTo>
                  <a:cubicBezTo>
                    <a:pt x="12442" y="45149"/>
                    <a:pt x="8135" y="43364"/>
                    <a:pt x="4960" y="40189"/>
                  </a:cubicBezTo>
                  <a:cubicBezTo>
                    <a:pt x="1784" y="37013"/>
                    <a:pt x="0" y="32706"/>
                    <a:pt x="0" y="2821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85AFBF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20396" cy="83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209800" y="3657600"/>
            <a:ext cx="457200" cy="171450"/>
            <a:chOff x="0" y="0"/>
            <a:chExt cx="120396" cy="451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0396" cy="45149"/>
            </a:xfrm>
            <a:custGeom>
              <a:avLst/>
              <a:gdLst/>
              <a:ahLst/>
              <a:cxnLst/>
              <a:rect l="l" t="t" r="r" b="b"/>
              <a:pathLst>
                <a:path w="120396" h="45149">
                  <a:moveTo>
                    <a:pt x="16933" y="0"/>
                  </a:moveTo>
                  <a:lnTo>
                    <a:pt x="103463" y="0"/>
                  </a:lnTo>
                  <a:cubicBezTo>
                    <a:pt x="107954" y="0"/>
                    <a:pt x="112261" y="1784"/>
                    <a:pt x="115436" y="4960"/>
                  </a:cubicBezTo>
                  <a:cubicBezTo>
                    <a:pt x="118612" y="8135"/>
                    <a:pt x="120396" y="12442"/>
                    <a:pt x="120396" y="16933"/>
                  </a:cubicBezTo>
                  <a:lnTo>
                    <a:pt x="120396" y="28215"/>
                  </a:lnTo>
                  <a:cubicBezTo>
                    <a:pt x="120396" y="32706"/>
                    <a:pt x="118612" y="37013"/>
                    <a:pt x="115436" y="40189"/>
                  </a:cubicBezTo>
                  <a:cubicBezTo>
                    <a:pt x="112261" y="43364"/>
                    <a:pt x="107954" y="45149"/>
                    <a:pt x="103463" y="45149"/>
                  </a:cubicBezTo>
                  <a:lnTo>
                    <a:pt x="16933" y="45149"/>
                  </a:lnTo>
                  <a:cubicBezTo>
                    <a:pt x="12442" y="45149"/>
                    <a:pt x="8135" y="43364"/>
                    <a:pt x="4960" y="40189"/>
                  </a:cubicBezTo>
                  <a:cubicBezTo>
                    <a:pt x="1784" y="37013"/>
                    <a:pt x="0" y="32706"/>
                    <a:pt x="0" y="2821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85AFBF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20396" cy="83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00350" y="3657600"/>
            <a:ext cx="457200" cy="171450"/>
            <a:chOff x="0" y="0"/>
            <a:chExt cx="120396" cy="451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0396" cy="45149"/>
            </a:xfrm>
            <a:custGeom>
              <a:avLst/>
              <a:gdLst/>
              <a:ahLst/>
              <a:cxnLst/>
              <a:rect l="l" t="t" r="r" b="b"/>
              <a:pathLst>
                <a:path w="120396" h="45149">
                  <a:moveTo>
                    <a:pt x="16933" y="0"/>
                  </a:moveTo>
                  <a:lnTo>
                    <a:pt x="103463" y="0"/>
                  </a:lnTo>
                  <a:cubicBezTo>
                    <a:pt x="107954" y="0"/>
                    <a:pt x="112261" y="1784"/>
                    <a:pt x="115436" y="4960"/>
                  </a:cubicBezTo>
                  <a:cubicBezTo>
                    <a:pt x="118612" y="8135"/>
                    <a:pt x="120396" y="12442"/>
                    <a:pt x="120396" y="16933"/>
                  </a:cubicBezTo>
                  <a:lnTo>
                    <a:pt x="120396" y="28215"/>
                  </a:lnTo>
                  <a:cubicBezTo>
                    <a:pt x="120396" y="32706"/>
                    <a:pt x="118612" y="37013"/>
                    <a:pt x="115436" y="40189"/>
                  </a:cubicBezTo>
                  <a:cubicBezTo>
                    <a:pt x="112261" y="43364"/>
                    <a:pt x="107954" y="45149"/>
                    <a:pt x="103463" y="45149"/>
                  </a:cubicBezTo>
                  <a:lnTo>
                    <a:pt x="16933" y="45149"/>
                  </a:lnTo>
                  <a:cubicBezTo>
                    <a:pt x="12442" y="45149"/>
                    <a:pt x="8135" y="43364"/>
                    <a:pt x="4960" y="40189"/>
                  </a:cubicBezTo>
                  <a:cubicBezTo>
                    <a:pt x="1784" y="37013"/>
                    <a:pt x="0" y="32706"/>
                    <a:pt x="0" y="2821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85AFBF"/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20396" cy="83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390900" y="3657600"/>
            <a:ext cx="457200" cy="171450"/>
            <a:chOff x="0" y="0"/>
            <a:chExt cx="120396" cy="4514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0396" cy="45149"/>
            </a:xfrm>
            <a:custGeom>
              <a:avLst/>
              <a:gdLst/>
              <a:ahLst/>
              <a:cxnLst/>
              <a:rect l="l" t="t" r="r" b="b"/>
              <a:pathLst>
                <a:path w="120396" h="45149">
                  <a:moveTo>
                    <a:pt x="16933" y="0"/>
                  </a:moveTo>
                  <a:lnTo>
                    <a:pt x="103463" y="0"/>
                  </a:lnTo>
                  <a:cubicBezTo>
                    <a:pt x="107954" y="0"/>
                    <a:pt x="112261" y="1784"/>
                    <a:pt x="115436" y="4960"/>
                  </a:cubicBezTo>
                  <a:cubicBezTo>
                    <a:pt x="118612" y="8135"/>
                    <a:pt x="120396" y="12442"/>
                    <a:pt x="120396" y="16933"/>
                  </a:cubicBezTo>
                  <a:lnTo>
                    <a:pt x="120396" y="28215"/>
                  </a:lnTo>
                  <a:cubicBezTo>
                    <a:pt x="120396" y="32706"/>
                    <a:pt x="118612" y="37013"/>
                    <a:pt x="115436" y="40189"/>
                  </a:cubicBezTo>
                  <a:cubicBezTo>
                    <a:pt x="112261" y="43364"/>
                    <a:pt x="107954" y="45149"/>
                    <a:pt x="103463" y="45149"/>
                  </a:cubicBezTo>
                  <a:lnTo>
                    <a:pt x="16933" y="45149"/>
                  </a:lnTo>
                  <a:cubicBezTo>
                    <a:pt x="12442" y="45149"/>
                    <a:pt x="8135" y="43364"/>
                    <a:pt x="4960" y="40189"/>
                  </a:cubicBezTo>
                  <a:cubicBezTo>
                    <a:pt x="1784" y="37013"/>
                    <a:pt x="0" y="32706"/>
                    <a:pt x="0" y="2821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85AFBF"/>
            </a:solidFill>
            <a:ln cap="sq">
              <a:noFill/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20396" cy="83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981450" y="3657600"/>
            <a:ext cx="457200" cy="171450"/>
            <a:chOff x="0" y="0"/>
            <a:chExt cx="120396" cy="4514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0396" cy="45149"/>
            </a:xfrm>
            <a:custGeom>
              <a:avLst/>
              <a:gdLst/>
              <a:ahLst/>
              <a:cxnLst/>
              <a:rect l="l" t="t" r="r" b="b"/>
              <a:pathLst>
                <a:path w="120396" h="45149">
                  <a:moveTo>
                    <a:pt x="16933" y="0"/>
                  </a:moveTo>
                  <a:lnTo>
                    <a:pt x="103463" y="0"/>
                  </a:lnTo>
                  <a:cubicBezTo>
                    <a:pt x="107954" y="0"/>
                    <a:pt x="112261" y="1784"/>
                    <a:pt x="115436" y="4960"/>
                  </a:cubicBezTo>
                  <a:cubicBezTo>
                    <a:pt x="118612" y="8135"/>
                    <a:pt x="120396" y="12442"/>
                    <a:pt x="120396" y="16933"/>
                  </a:cubicBezTo>
                  <a:lnTo>
                    <a:pt x="120396" y="28215"/>
                  </a:lnTo>
                  <a:cubicBezTo>
                    <a:pt x="120396" y="32706"/>
                    <a:pt x="118612" y="37013"/>
                    <a:pt x="115436" y="40189"/>
                  </a:cubicBezTo>
                  <a:cubicBezTo>
                    <a:pt x="112261" y="43364"/>
                    <a:pt x="107954" y="45149"/>
                    <a:pt x="103463" y="45149"/>
                  </a:cubicBezTo>
                  <a:lnTo>
                    <a:pt x="16933" y="45149"/>
                  </a:lnTo>
                  <a:cubicBezTo>
                    <a:pt x="12442" y="45149"/>
                    <a:pt x="8135" y="43364"/>
                    <a:pt x="4960" y="40189"/>
                  </a:cubicBezTo>
                  <a:cubicBezTo>
                    <a:pt x="1784" y="37013"/>
                    <a:pt x="0" y="32706"/>
                    <a:pt x="0" y="2821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85AFBF"/>
            </a:solidFill>
            <a:ln cap="sq">
              <a:noFill/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20396" cy="83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72000" y="3657600"/>
            <a:ext cx="457200" cy="171450"/>
            <a:chOff x="0" y="0"/>
            <a:chExt cx="120396" cy="4514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0396" cy="45149"/>
            </a:xfrm>
            <a:custGeom>
              <a:avLst/>
              <a:gdLst/>
              <a:ahLst/>
              <a:cxnLst/>
              <a:rect l="l" t="t" r="r" b="b"/>
              <a:pathLst>
                <a:path w="120396" h="45149">
                  <a:moveTo>
                    <a:pt x="16933" y="0"/>
                  </a:moveTo>
                  <a:lnTo>
                    <a:pt x="103463" y="0"/>
                  </a:lnTo>
                  <a:cubicBezTo>
                    <a:pt x="107954" y="0"/>
                    <a:pt x="112261" y="1784"/>
                    <a:pt x="115436" y="4960"/>
                  </a:cubicBezTo>
                  <a:cubicBezTo>
                    <a:pt x="118612" y="8135"/>
                    <a:pt x="120396" y="12442"/>
                    <a:pt x="120396" y="16933"/>
                  </a:cubicBezTo>
                  <a:lnTo>
                    <a:pt x="120396" y="28215"/>
                  </a:lnTo>
                  <a:cubicBezTo>
                    <a:pt x="120396" y="32706"/>
                    <a:pt x="118612" y="37013"/>
                    <a:pt x="115436" y="40189"/>
                  </a:cubicBezTo>
                  <a:cubicBezTo>
                    <a:pt x="112261" y="43364"/>
                    <a:pt x="107954" y="45149"/>
                    <a:pt x="103463" y="45149"/>
                  </a:cubicBezTo>
                  <a:lnTo>
                    <a:pt x="16933" y="45149"/>
                  </a:lnTo>
                  <a:cubicBezTo>
                    <a:pt x="12442" y="45149"/>
                    <a:pt x="8135" y="43364"/>
                    <a:pt x="4960" y="40189"/>
                  </a:cubicBezTo>
                  <a:cubicBezTo>
                    <a:pt x="1784" y="37013"/>
                    <a:pt x="0" y="32706"/>
                    <a:pt x="0" y="2821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85AFBF"/>
            </a:solidFill>
            <a:ln cap="sq">
              <a:noFill/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20396" cy="83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162550" y="3657600"/>
            <a:ext cx="457200" cy="171450"/>
            <a:chOff x="0" y="0"/>
            <a:chExt cx="120396" cy="4514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0396" cy="45149"/>
            </a:xfrm>
            <a:custGeom>
              <a:avLst/>
              <a:gdLst/>
              <a:ahLst/>
              <a:cxnLst/>
              <a:rect l="l" t="t" r="r" b="b"/>
              <a:pathLst>
                <a:path w="120396" h="45149">
                  <a:moveTo>
                    <a:pt x="16933" y="0"/>
                  </a:moveTo>
                  <a:lnTo>
                    <a:pt x="103463" y="0"/>
                  </a:lnTo>
                  <a:cubicBezTo>
                    <a:pt x="107954" y="0"/>
                    <a:pt x="112261" y="1784"/>
                    <a:pt x="115436" y="4960"/>
                  </a:cubicBezTo>
                  <a:cubicBezTo>
                    <a:pt x="118612" y="8135"/>
                    <a:pt x="120396" y="12442"/>
                    <a:pt x="120396" y="16933"/>
                  </a:cubicBezTo>
                  <a:lnTo>
                    <a:pt x="120396" y="28215"/>
                  </a:lnTo>
                  <a:cubicBezTo>
                    <a:pt x="120396" y="32706"/>
                    <a:pt x="118612" y="37013"/>
                    <a:pt x="115436" y="40189"/>
                  </a:cubicBezTo>
                  <a:cubicBezTo>
                    <a:pt x="112261" y="43364"/>
                    <a:pt x="107954" y="45149"/>
                    <a:pt x="103463" y="45149"/>
                  </a:cubicBezTo>
                  <a:lnTo>
                    <a:pt x="16933" y="45149"/>
                  </a:lnTo>
                  <a:cubicBezTo>
                    <a:pt x="12442" y="45149"/>
                    <a:pt x="8135" y="43364"/>
                    <a:pt x="4960" y="40189"/>
                  </a:cubicBezTo>
                  <a:cubicBezTo>
                    <a:pt x="1784" y="37013"/>
                    <a:pt x="0" y="32706"/>
                    <a:pt x="0" y="2821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85AFBF"/>
            </a:solidFill>
            <a:ln cap="sq">
              <a:noFill/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120396" cy="83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753100" y="3657600"/>
            <a:ext cx="457200" cy="171450"/>
            <a:chOff x="0" y="0"/>
            <a:chExt cx="120396" cy="4514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0396" cy="45149"/>
            </a:xfrm>
            <a:custGeom>
              <a:avLst/>
              <a:gdLst/>
              <a:ahLst/>
              <a:cxnLst/>
              <a:rect l="l" t="t" r="r" b="b"/>
              <a:pathLst>
                <a:path w="120396" h="45149">
                  <a:moveTo>
                    <a:pt x="16933" y="0"/>
                  </a:moveTo>
                  <a:lnTo>
                    <a:pt x="103463" y="0"/>
                  </a:lnTo>
                  <a:cubicBezTo>
                    <a:pt x="107954" y="0"/>
                    <a:pt x="112261" y="1784"/>
                    <a:pt x="115436" y="4960"/>
                  </a:cubicBezTo>
                  <a:cubicBezTo>
                    <a:pt x="118612" y="8135"/>
                    <a:pt x="120396" y="12442"/>
                    <a:pt x="120396" y="16933"/>
                  </a:cubicBezTo>
                  <a:lnTo>
                    <a:pt x="120396" y="28215"/>
                  </a:lnTo>
                  <a:cubicBezTo>
                    <a:pt x="120396" y="32706"/>
                    <a:pt x="118612" y="37013"/>
                    <a:pt x="115436" y="40189"/>
                  </a:cubicBezTo>
                  <a:cubicBezTo>
                    <a:pt x="112261" y="43364"/>
                    <a:pt x="107954" y="45149"/>
                    <a:pt x="103463" y="45149"/>
                  </a:cubicBezTo>
                  <a:lnTo>
                    <a:pt x="16933" y="45149"/>
                  </a:lnTo>
                  <a:cubicBezTo>
                    <a:pt x="12442" y="45149"/>
                    <a:pt x="8135" y="43364"/>
                    <a:pt x="4960" y="40189"/>
                  </a:cubicBezTo>
                  <a:cubicBezTo>
                    <a:pt x="1784" y="37013"/>
                    <a:pt x="0" y="32706"/>
                    <a:pt x="0" y="2821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85AFBF"/>
            </a:solidFill>
            <a:ln cap="sq">
              <a:noFill/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20396" cy="83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343650" y="3657600"/>
            <a:ext cx="457200" cy="171450"/>
            <a:chOff x="0" y="0"/>
            <a:chExt cx="120396" cy="4514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20396" cy="45149"/>
            </a:xfrm>
            <a:custGeom>
              <a:avLst/>
              <a:gdLst/>
              <a:ahLst/>
              <a:cxnLst/>
              <a:rect l="l" t="t" r="r" b="b"/>
              <a:pathLst>
                <a:path w="120396" h="45149">
                  <a:moveTo>
                    <a:pt x="16933" y="0"/>
                  </a:moveTo>
                  <a:lnTo>
                    <a:pt x="103463" y="0"/>
                  </a:lnTo>
                  <a:cubicBezTo>
                    <a:pt x="107954" y="0"/>
                    <a:pt x="112261" y="1784"/>
                    <a:pt x="115436" y="4960"/>
                  </a:cubicBezTo>
                  <a:cubicBezTo>
                    <a:pt x="118612" y="8135"/>
                    <a:pt x="120396" y="12442"/>
                    <a:pt x="120396" y="16933"/>
                  </a:cubicBezTo>
                  <a:lnTo>
                    <a:pt x="120396" y="28215"/>
                  </a:lnTo>
                  <a:cubicBezTo>
                    <a:pt x="120396" y="32706"/>
                    <a:pt x="118612" y="37013"/>
                    <a:pt x="115436" y="40189"/>
                  </a:cubicBezTo>
                  <a:cubicBezTo>
                    <a:pt x="112261" y="43364"/>
                    <a:pt x="107954" y="45149"/>
                    <a:pt x="103463" y="45149"/>
                  </a:cubicBezTo>
                  <a:lnTo>
                    <a:pt x="16933" y="45149"/>
                  </a:lnTo>
                  <a:cubicBezTo>
                    <a:pt x="12442" y="45149"/>
                    <a:pt x="8135" y="43364"/>
                    <a:pt x="4960" y="40189"/>
                  </a:cubicBezTo>
                  <a:cubicBezTo>
                    <a:pt x="1784" y="37013"/>
                    <a:pt x="0" y="32706"/>
                    <a:pt x="0" y="2821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85AFBF"/>
            </a:solidFill>
            <a:ln cap="sq">
              <a:noFill/>
              <a:prstDash val="solid"/>
              <a:miter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20396" cy="83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028700" y="1571625"/>
            <a:ext cx="9296400" cy="175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572"/>
              </a:lnSpc>
            </a:pPr>
            <a:r>
              <a:rPr lang="en-US" sz="9694" u="none">
                <a:solidFill>
                  <a:srgbClr val="FAC1A4"/>
                </a:solidFill>
                <a:latin typeface="Blogger"/>
                <a:ea typeface="Blogger"/>
                <a:cs typeface="Blogger"/>
                <a:sym typeface="Blogger"/>
              </a:rPr>
              <a:t>DISCUSSION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6934200" y="3657600"/>
            <a:ext cx="457200" cy="171450"/>
            <a:chOff x="0" y="0"/>
            <a:chExt cx="120396" cy="4514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20396" cy="45149"/>
            </a:xfrm>
            <a:custGeom>
              <a:avLst/>
              <a:gdLst/>
              <a:ahLst/>
              <a:cxnLst/>
              <a:rect l="l" t="t" r="r" b="b"/>
              <a:pathLst>
                <a:path w="120396" h="45149">
                  <a:moveTo>
                    <a:pt x="16933" y="0"/>
                  </a:moveTo>
                  <a:lnTo>
                    <a:pt x="103463" y="0"/>
                  </a:lnTo>
                  <a:cubicBezTo>
                    <a:pt x="107954" y="0"/>
                    <a:pt x="112261" y="1784"/>
                    <a:pt x="115436" y="4960"/>
                  </a:cubicBezTo>
                  <a:cubicBezTo>
                    <a:pt x="118612" y="8135"/>
                    <a:pt x="120396" y="12442"/>
                    <a:pt x="120396" y="16933"/>
                  </a:cubicBezTo>
                  <a:lnTo>
                    <a:pt x="120396" y="28215"/>
                  </a:lnTo>
                  <a:cubicBezTo>
                    <a:pt x="120396" y="32706"/>
                    <a:pt x="118612" y="37013"/>
                    <a:pt x="115436" y="40189"/>
                  </a:cubicBezTo>
                  <a:cubicBezTo>
                    <a:pt x="112261" y="43364"/>
                    <a:pt x="107954" y="45149"/>
                    <a:pt x="103463" y="45149"/>
                  </a:cubicBezTo>
                  <a:lnTo>
                    <a:pt x="16933" y="45149"/>
                  </a:lnTo>
                  <a:cubicBezTo>
                    <a:pt x="12442" y="45149"/>
                    <a:pt x="8135" y="43364"/>
                    <a:pt x="4960" y="40189"/>
                  </a:cubicBezTo>
                  <a:cubicBezTo>
                    <a:pt x="1784" y="37013"/>
                    <a:pt x="0" y="32706"/>
                    <a:pt x="0" y="2821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85AFBF"/>
            </a:solidFill>
            <a:ln cap="sq">
              <a:noFill/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120396" cy="83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524750" y="3657600"/>
            <a:ext cx="457200" cy="171450"/>
            <a:chOff x="0" y="0"/>
            <a:chExt cx="120396" cy="4514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20396" cy="45149"/>
            </a:xfrm>
            <a:custGeom>
              <a:avLst/>
              <a:gdLst/>
              <a:ahLst/>
              <a:cxnLst/>
              <a:rect l="l" t="t" r="r" b="b"/>
              <a:pathLst>
                <a:path w="120396" h="45149">
                  <a:moveTo>
                    <a:pt x="16933" y="0"/>
                  </a:moveTo>
                  <a:lnTo>
                    <a:pt x="103463" y="0"/>
                  </a:lnTo>
                  <a:cubicBezTo>
                    <a:pt x="107954" y="0"/>
                    <a:pt x="112261" y="1784"/>
                    <a:pt x="115436" y="4960"/>
                  </a:cubicBezTo>
                  <a:cubicBezTo>
                    <a:pt x="118612" y="8135"/>
                    <a:pt x="120396" y="12442"/>
                    <a:pt x="120396" y="16933"/>
                  </a:cubicBezTo>
                  <a:lnTo>
                    <a:pt x="120396" y="28215"/>
                  </a:lnTo>
                  <a:cubicBezTo>
                    <a:pt x="120396" y="32706"/>
                    <a:pt x="118612" y="37013"/>
                    <a:pt x="115436" y="40189"/>
                  </a:cubicBezTo>
                  <a:cubicBezTo>
                    <a:pt x="112261" y="43364"/>
                    <a:pt x="107954" y="45149"/>
                    <a:pt x="103463" y="45149"/>
                  </a:cubicBezTo>
                  <a:lnTo>
                    <a:pt x="16933" y="45149"/>
                  </a:lnTo>
                  <a:cubicBezTo>
                    <a:pt x="12442" y="45149"/>
                    <a:pt x="8135" y="43364"/>
                    <a:pt x="4960" y="40189"/>
                  </a:cubicBezTo>
                  <a:cubicBezTo>
                    <a:pt x="1784" y="37013"/>
                    <a:pt x="0" y="32706"/>
                    <a:pt x="0" y="2821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85AFBF"/>
            </a:solidFill>
            <a:ln cap="sq">
              <a:noFill/>
              <a:prstDash val="solid"/>
              <a:miter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120396" cy="83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8115300" y="3657600"/>
            <a:ext cx="457200" cy="171450"/>
            <a:chOff x="0" y="0"/>
            <a:chExt cx="120396" cy="4514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20396" cy="45149"/>
            </a:xfrm>
            <a:custGeom>
              <a:avLst/>
              <a:gdLst/>
              <a:ahLst/>
              <a:cxnLst/>
              <a:rect l="l" t="t" r="r" b="b"/>
              <a:pathLst>
                <a:path w="120396" h="45149">
                  <a:moveTo>
                    <a:pt x="16933" y="0"/>
                  </a:moveTo>
                  <a:lnTo>
                    <a:pt x="103463" y="0"/>
                  </a:lnTo>
                  <a:cubicBezTo>
                    <a:pt x="107954" y="0"/>
                    <a:pt x="112261" y="1784"/>
                    <a:pt x="115436" y="4960"/>
                  </a:cubicBezTo>
                  <a:cubicBezTo>
                    <a:pt x="118612" y="8135"/>
                    <a:pt x="120396" y="12442"/>
                    <a:pt x="120396" y="16933"/>
                  </a:cubicBezTo>
                  <a:lnTo>
                    <a:pt x="120396" y="28215"/>
                  </a:lnTo>
                  <a:cubicBezTo>
                    <a:pt x="120396" y="32706"/>
                    <a:pt x="118612" y="37013"/>
                    <a:pt x="115436" y="40189"/>
                  </a:cubicBezTo>
                  <a:cubicBezTo>
                    <a:pt x="112261" y="43364"/>
                    <a:pt x="107954" y="45149"/>
                    <a:pt x="103463" y="45149"/>
                  </a:cubicBezTo>
                  <a:lnTo>
                    <a:pt x="16933" y="45149"/>
                  </a:lnTo>
                  <a:cubicBezTo>
                    <a:pt x="12442" y="45149"/>
                    <a:pt x="8135" y="43364"/>
                    <a:pt x="4960" y="40189"/>
                  </a:cubicBezTo>
                  <a:cubicBezTo>
                    <a:pt x="1784" y="37013"/>
                    <a:pt x="0" y="32706"/>
                    <a:pt x="0" y="2821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85AFBF"/>
            </a:solidFill>
            <a:ln cap="sq">
              <a:noFill/>
              <a:prstDash val="solid"/>
              <a:miter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120396" cy="83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705850" y="3657600"/>
            <a:ext cx="457200" cy="171450"/>
            <a:chOff x="0" y="0"/>
            <a:chExt cx="120396" cy="45149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20396" cy="45149"/>
            </a:xfrm>
            <a:custGeom>
              <a:avLst/>
              <a:gdLst/>
              <a:ahLst/>
              <a:cxnLst/>
              <a:rect l="l" t="t" r="r" b="b"/>
              <a:pathLst>
                <a:path w="120396" h="45149">
                  <a:moveTo>
                    <a:pt x="16933" y="0"/>
                  </a:moveTo>
                  <a:lnTo>
                    <a:pt x="103463" y="0"/>
                  </a:lnTo>
                  <a:cubicBezTo>
                    <a:pt x="107954" y="0"/>
                    <a:pt x="112261" y="1784"/>
                    <a:pt x="115436" y="4960"/>
                  </a:cubicBezTo>
                  <a:cubicBezTo>
                    <a:pt x="118612" y="8135"/>
                    <a:pt x="120396" y="12442"/>
                    <a:pt x="120396" y="16933"/>
                  </a:cubicBezTo>
                  <a:lnTo>
                    <a:pt x="120396" y="28215"/>
                  </a:lnTo>
                  <a:cubicBezTo>
                    <a:pt x="120396" y="32706"/>
                    <a:pt x="118612" y="37013"/>
                    <a:pt x="115436" y="40189"/>
                  </a:cubicBezTo>
                  <a:cubicBezTo>
                    <a:pt x="112261" y="43364"/>
                    <a:pt x="107954" y="45149"/>
                    <a:pt x="103463" y="45149"/>
                  </a:cubicBezTo>
                  <a:lnTo>
                    <a:pt x="16933" y="45149"/>
                  </a:lnTo>
                  <a:cubicBezTo>
                    <a:pt x="12442" y="45149"/>
                    <a:pt x="8135" y="43364"/>
                    <a:pt x="4960" y="40189"/>
                  </a:cubicBezTo>
                  <a:cubicBezTo>
                    <a:pt x="1784" y="37013"/>
                    <a:pt x="0" y="32706"/>
                    <a:pt x="0" y="28215"/>
                  </a:cubicBezTo>
                  <a:lnTo>
                    <a:pt x="0" y="16933"/>
                  </a:lnTo>
                  <a:cubicBezTo>
                    <a:pt x="0" y="12442"/>
                    <a:pt x="1784" y="8135"/>
                    <a:pt x="4960" y="4960"/>
                  </a:cubicBezTo>
                  <a:cubicBezTo>
                    <a:pt x="8135" y="1784"/>
                    <a:pt x="12442" y="0"/>
                    <a:pt x="16933" y="0"/>
                  </a:cubicBezTo>
                  <a:close/>
                </a:path>
              </a:pathLst>
            </a:custGeom>
            <a:solidFill>
              <a:srgbClr val="85AFBF"/>
            </a:solidFill>
            <a:ln cap="sq">
              <a:noFill/>
              <a:prstDash val="solid"/>
              <a:miter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120396" cy="83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028700" y="4114800"/>
            <a:ext cx="10172700" cy="348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2799" u="none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Which replacement behaviors may help most at home?</a:t>
            </a:r>
          </a:p>
          <a:p>
            <a:pPr algn="l">
              <a:lnSpc>
                <a:spcPts val="5599"/>
              </a:lnSpc>
            </a:pPr>
            <a:endParaRPr lang="en-US" sz="2799" u="none">
              <a:solidFill>
                <a:srgbClr val="FFFFFF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algn="l">
              <a:lnSpc>
                <a:spcPts val="5599"/>
              </a:lnSpc>
            </a:pPr>
            <a:r>
              <a:rPr lang="en-US" sz="2799" u="none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What communication challenges are most common?</a:t>
            </a:r>
          </a:p>
          <a:p>
            <a:pPr algn="l">
              <a:lnSpc>
                <a:spcPts val="5599"/>
              </a:lnSpc>
            </a:pPr>
            <a:endParaRPr lang="en-US" sz="2799" u="none">
              <a:solidFill>
                <a:srgbClr val="FFFFFF"/>
              </a:solidFill>
              <a:latin typeface="Blogger"/>
              <a:ea typeface="Blogger"/>
              <a:cs typeface="Blogger"/>
              <a:sym typeface="Blogger"/>
            </a:endParaRPr>
          </a:p>
          <a:p>
            <a:pPr algn="l">
              <a:lnSpc>
                <a:spcPts val="5599"/>
              </a:lnSpc>
            </a:pPr>
            <a:r>
              <a:rPr lang="en-US" sz="2799" u="none">
                <a:solidFill>
                  <a:srgbClr val="FFFFFF"/>
                </a:solidFill>
                <a:latin typeface="Blogger"/>
                <a:ea typeface="Blogger"/>
                <a:cs typeface="Blogger"/>
                <a:sym typeface="Blogger"/>
              </a:rPr>
              <a:t>What situations are hardest for communication?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10458450" y="1009650"/>
            <a:ext cx="8258175" cy="8258175"/>
            <a:chOff x="0" y="0"/>
            <a:chExt cx="11010900" cy="110109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1010900" cy="11010900"/>
            </a:xfrm>
            <a:custGeom>
              <a:avLst/>
              <a:gdLst/>
              <a:ahLst/>
              <a:cxnLst/>
              <a:rect l="l" t="t" r="r" b="b"/>
              <a:pathLst>
                <a:path w="11010900" h="11010900">
                  <a:moveTo>
                    <a:pt x="5505450" y="0"/>
                  </a:moveTo>
                  <a:cubicBezTo>
                    <a:pt x="2464874" y="0"/>
                    <a:pt x="0" y="2464874"/>
                    <a:pt x="0" y="5505450"/>
                  </a:cubicBezTo>
                  <a:cubicBezTo>
                    <a:pt x="0" y="8546026"/>
                    <a:pt x="2464874" y="11010900"/>
                    <a:pt x="5505450" y="11010900"/>
                  </a:cubicBezTo>
                  <a:cubicBezTo>
                    <a:pt x="8546026" y="11010900"/>
                    <a:pt x="11010900" y="8546026"/>
                    <a:pt x="11010900" y="5505450"/>
                  </a:cubicBezTo>
                  <a:cubicBezTo>
                    <a:pt x="11010900" y="2464874"/>
                    <a:pt x="8546026" y="0"/>
                    <a:pt x="550545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939</Words>
  <Application>Microsoft Office PowerPoint</Application>
  <PresentationFormat>Custom</PresentationFormat>
  <Paragraphs>198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Blogger</vt:lpstr>
      <vt:lpstr>Canva Sans</vt:lpstr>
      <vt:lpstr>Canva Sans Bold</vt:lpstr>
      <vt:lpstr>Blogger Bold</vt:lpstr>
      <vt:lpstr>Linotype Feltpen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Cute Functional Communication Training Presentation</dc:title>
  <dc:creator>HAC</dc:creator>
  <cp:lastModifiedBy>Hannah Penry</cp:lastModifiedBy>
  <cp:revision>1</cp:revision>
  <dcterms:created xsi:type="dcterms:W3CDTF">2006-08-16T00:00:00Z</dcterms:created>
  <dcterms:modified xsi:type="dcterms:W3CDTF">2026-05-13T20:03:22Z</dcterms:modified>
  <dc:identifier>DAHJk8orFik</dc:identifier>
</cp:coreProperties>
</file>