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78" r:id="rId3"/>
    <p:sldId id="257" r:id="rId4"/>
    <p:sldId id="258" r:id="rId5"/>
    <p:sldId id="259" r:id="rId6"/>
    <p:sldId id="260" r:id="rId7"/>
    <p:sldId id="261" r:id="rId8"/>
    <p:sldId id="262" r:id="rId9"/>
    <p:sldId id="277"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8288000" cy="10287000"/>
  <p:notesSz cx="6858000" cy="9144000"/>
  <p:embeddedFontLst>
    <p:embeddedFont>
      <p:font typeface="Bobby Jones" panose="020B0604020202020204" charset="0"/>
      <p:regular r:id="rId25"/>
    </p:embeddedFont>
    <p:embeddedFont>
      <p:font typeface="Nunito" pitchFamily="2" charset="0"/>
      <p:regular r:id="rId26"/>
      <p:bold r:id="rId27"/>
      <p:italic r:id="rId28"/>
      <p:boldItalic r:id="rId29"/>
    </p:embeddedFont>
    <p:embeddedFont>
      <p:font typeface="Nunito Bold" pitchFamily="2" charset="0"/>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5EDD6-771D-623A-5A75-F4942D2FC293}" v="31" dt="2026-05-13T18:24:48.804"/>
    <p1510:client id="{8242F76C-A138-B1A4-489A-A8D60B006C9C}" v="477" dt="2026-05-13T17:55:33.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nry" userId="S::hpenry@harshaautism.com::db19bfbc-10df-4142-b193-a8890ed17634" providerId="AD" clId="Web-{8242F76C-A138-B1A4-489A-A8D60B006C9C}"/>
    <pc:docChg chg="addSld modSld">
      <pc:chgData name="Hannah Penry" userId="S::hpenry@harshaautism.com::db19bfbc-10df-4142-b193-a8890ed17634" providerId="AD" clId="Web-{8242F76C-A138-B1A4-489A-A8D60B006C9C}" dt="2026-05-13T17:55:33.995" v="272" actId="1076"/>
      <pc:docMkLst>
        <pc:docMk/>
      </pc:docMkLst>
      <pc:sldChg chg="modSp">
        <pc:chgData name="Hannah Penry" userId="S::hpenry@harshaautism.com::db19bfbc-10df-4142-b193-a8890ed17634" providerId="AD" clId="Web-{8242F76C-A138-B1A4-489A-A8D60B006C9C}" dt="2026-05-13T17:34:00.276" v="29" actId="20577"/>
        <pc:sldMkLst>
          <pc:docMk/>
          <pc:sldMk cId="0" sldId="256"/>
        </pc:sldMkLst>
        <pc:spChg chg="mod">
          <ac:chgData name="Hannah Penry" userId="S::hpenry@harshaautism.com::db19bfbc-10df-4142-b193-a8890ed17634" providerId="AD" clId="Web-{8242F76C-A138-B1A4-489A-A8D60B006C9C}" dt="2026-05-13T17:34:00.276" v="29" actId="20577"/>
          <ac:spMkLst>
            <pc:docMk/>
            <pc:sldMk cId="0" sldId="256"/>
            <ac:spMk id="11" creationId="{00000000-0000-0000-0000-000000000000}"/>
          </ac:spMkLst>
        </pc:spChg>
      </pc:sldChg>
      <pc:sldChg chg="modSp">
        <pc:chgData name="Hannah Penry" userId="S::hpenry@harshaautism.com::db19bfbc-10df-4142-b193-a8890ed17634" providerId="AD" clId="Web-{8242F76C-A138-B1A4-489A-A8D60B006C9C}" dt="2026-05-13T17:31:06.740" v="27" actId="20577"/>
        <pc:sldMkLst>
          <pc:docMk/>
          <pc:sldMk cId="0" sldId="263"/>
        </pc:sldMkLst>
        <pc:spChg chg="mod">
          <ac:chgData name="Hannah Penry" userId="S::hpenry@harshaautism.com::db19bfbc-10df-4142-b193-a8890ed17634" providerId="AD" clId="Web-{8242F76C-A138-B1A4-489A-A8D60B006C9C}" dt="2026-05-13T17:31:06.740" v="27" actId="20577"/>
          <ac:spMkLst>
            <pc:docMk/>
            <pc:sldMk cId="0" sldId="263"/>
            <ac:spMk id="11" creationId="{00000000-0000-0000-0000-000000000000}"/>
          </ac:spMkLst>
        </pc:spChg>
      </pc:sldChg>
      <pc:sldChg chg="addSp modSp add replId">
        <pc:chgData name="Hannah Penry" userId="S::hpenry@harshaautism.com::db19bfbc-10df-4142-b193-a8890ed17634" providerId="AD" clId="Web-{8242F76C-A138-B1A4-489A-A8D60B006C9C}" dt="2026-05-13T17:30:19.473" v="23" actId="1076"/>
        <pc:sldMkLst>
          <pc:docMk/>
          <pc:sldMk cId="3737280204" sldId="277"/>
        </pc:sldMkLst>
        <pc:spChg chg="mod">
          <ac:chgData name="Hannah Penry" userId="S::hpenry@harshaautism.com::db19bfbc-10df-4142-b193-a8890ed17634" providerId="AD" clId="Web-{8242F76C-A138-B1A4-489A-A8D60B006C9C}" dt="2026-05-13T17:30:18.144" v="22" actId="1076"/>
          <ac:spMkLst>
            <pc:docMk/>
            <pc:sldMk cId="3737280204" sldId="277"/>
            <ac:spMk id="4" creationId="{AA387887-BDB8-C135-EBD7-186A80C9D60F}"/>
          </ac:spMkLst>
        </pc:spChg>
        <pc:spChg chg="mod">
          <ac:chgData name="Hannah Penry" userId="S::hpenry@harshaautism.com::db19bfbc-10df-4142-b193-a8890ed17634" providerId="AD" clId="Web-{8242F76C-A138-B1A4-489A-A8D60B006C9C}" dt="2026-05-13T17:30:19.473" v="23" actId="1076"/>
          <ac:spMkLst>
            <pc:docMk/>
            <pc:sldMk cId="3737280204" sldId="277"/>
            <ac:spMk id="9" creationId="{5AC1F88D-8B09-7570-1873-0516F6B7319D}"/>
          </ac:spMkLst>
        </pc:spChg>
        <pc:spChg chg="mod">
          <ac:chgData name="Hannah Penry" userId="S::hpenry@harshaautism.com::db19bfbc-10df-4142-b193-a8890ed17634" providerId="AD" clId="Web-{8242F76C-A138-B1A4-489A-A8D60B006C9C}" dt="2026-05-13T17:21:32.938" v="7" actId="20577"/>
          <ac:spMkLst>
            <pc:docMk/>
            <pc:sldMk cId="3737280204" sldId="277"/>
            <ac:spMk id="10" creationId="{94775F4D-D163-E30A-9AE8-D0AC8233533F}"/>
          </ac:spMkLst>
        </pc:spChg>
        <pc:picChg chg="add mod modCrop">
          <ac:chgData name="Hannah Penry" userId="S::hpenry@harshaautism.com::db19bfbc-10df-4142-b193-a8890ed17634" providerId="AD" clId="Web-{8242F76C-A138-B1A4-489A-A8D60B006C9C}" dt="2026-05-13T17:22:04.299" v="12" actId="14100"/>
          <ac:picMkLst>
            <pc:docMk/>
            <pc:sldMk cId="3737280204" sldId="277"/>
            <ac:picMk id="11" creationId="{CB8B0244-AE32-F9B9-F72B-643FD22C7C08}"/>
          </ac:picMkLst>
        </pc:picChg>
      </pc:sldChg>
      <pc:sldChg chg="addSp delSp modSp add replId">
        <pc:chgData name="Hannah Penry" userId="S::hpenry@harshaautism.com::db19bfbc-10df-4142-b193-a8890ed17634" providerId="AD" clId="Web-{8242F76C-A138-B1A4-489A-A8D60B006C9C}" dt="2026-05-13T17:55:33.995" v="272" actId="1076"/>
        <pc:sldMkLst>
          <pc:docMk/>
          <pc:sldMk cId="840733568" sldId="278"/>
        </pc:sldMkLst>
        <pc:spChg chg="add del mod">
          <ac:chgData name="Hannah Penry" userId="S::hpenry@harshaautism.com::db19bfbc-10df-4142-b193-a8890ed17634" providerId="AD" clId="Web-{8242F76C-A138-B1A4-489A-A8D60B006C9C}" dt="2026-05-13T17:55:33.995" v="272" actId="1076"/>
          <ac:spMkLst>
            <pc:docMk/>
            <pc:sldMk cId="840733568" sldId="278"/>
            <ac:spMk id="2" creationId="{E49F0DEA-880E-4ADA-FC7A-9578641F1B32}"/>
          </ac:spMkLst>
        </pc:spChg>
        <pc:spChg chg="del">
          <ac:chgData name="Hannah Penry" userId="S::hpenry@harshaautism.com::db19bfbc-10df-4142-b193-a8890ed17634" providerId="AD" clId="Web-{8242F76C-A138-B1A4-489A-A8D60B006C9C}" dt="2026-05-13T17:40:57.949" v="174"/>
          <ac:spMkLst>
            <pc:docMk/>
            <pc:sldMk cId="840733568" sldId="278"/>
            <ac:spMk id="3" creationId="{7B1261D3-1C34-942F-C8B1-2595C4A51C4F}"/>
          </ac:spMkLst>
        </pc:spChg>
        <pc:spChg chg="del">
          <ac:chgData name="Hannah Penry" userId="S::hpenry@harshaautism.com::db19bfbc-10df-4142-b193-a8890ed17634" providerId="AD" clId="Web-{8242F76C-A138-B1A4-489A-A8D60B006C9C}" dt="2026-05-13T17:40:56.902" v="173"/>
          <ac:spMkLst>
            <pc:docMk/>
            <pc:sldMk cId="840733568" sldId="278"/>
            <ac:spMk id="4" creationId="{6DB52861-CF38-B3EB-0C63-30AB31B933F7}"/>
          </ac:spMkLst>
        </pc:spChg>
        <pc:spChg chg="del">
          <ac:chgData name="Hannah Penry" userId="S::hpenry@harshaautism.com::db19bfbc-10df-4142-b193-a8890ed17634" providerId="AD" clId="Web-{8242F76C-A138-B1A4-489A-A8D60B006C9C}" dt="2026-05-13T17:40:55.871" v="172"/>
          <ac:spMkLst>
            <pc:docMk/>
            <pc:sldMk cId="840733568" sldId="278"/>
            <ac:spMk id="5" creationId="{BB6965C0-E686-93EE-3F77-3E11F4884A1C}"/>
          </ac:spMkLst>
        </pc:spChg>
        <pc:spChg chg="mod">
          <ac:chgData name="Hannah Penry" userId="S::hpenry@harshaautism.com::db19bfbc-10df-4142-b193-a8890ed17634" providerId="AD" clId="Web-{8242F76C-A138-B1A4-489A-A8D60B006C9C}" dt="2026-05-13T17:40:28.276" v="146" actId="1076"/>
          <ac:spMkLst>
            <pc:docMk/>
            <pc:sldMk cId="840733568" sldId="278"/>
            <ac:spMk id="6" creationId="{F65DC7DE-F2E4-32D0-1799-98BC5B68B5D4}"/>
          </ac:spMkLst>
        </pc:spChg>
        <pc:spChg chg="mod">
          <ac:chgData name="Hannah Penry" userId="S::hpenry@harshaautism.com::db19bfbc-10df-4142-b193-a8890ed17634" providerId="AD" clId="Web-{8242F76C-A138-B1A4-489A-A8D60B006C9C}" dt="2026-05-13T17:54:34.320" v="268" actId="1076"/>
          <ac:spMkLst>
            <pc:docMk/>
            <pc:sldMk cId="840733568" sldId="278"/>
            <ac:spMk id="7" creationId="{18D98433-9066-CB39-9267-8F145F325DE4}"/>
          </ac:spMkLst>
        </pc:spChg>
        <pc:spChg chg="mod">
          <ac:chgData name="Hannah Penry" userId="S::hpenry@harshaautism.com::db19bfbc-10df-4142-b193-a8890ed17634" providerId="AD" clId="Web-{8242F76C-A138-B1A4-489A-A8D60B006C9C}" dt="2026-05-13T17:40:30.511" v="147" actId="1076"/>
          <ac:spMkLst>
            <pc:docMk/>
            <pc:sldMk cId="840733568" sldId="278"/>
            <ac:spMk id="8" creationId="{7C5176AE-2DB7-1170-8D26-CE7F0FEFA063}"/>
          </ac:spMkLst>
        </pc:spChg>
        <pc:spChg chg="mod">
          <ac:chgData name="Hannah Penry" userId="S::hpenry@harshaautism.com::db19bfbc-10df-4142-b193-a8890ed17634" providerId="AD" clId="Web-{8242F76C-A138-B1A4-489A-A8D60B006C9C}" dt="2026-05-13T17:54:36.632" v="269" actId="1076"/>
          <ac:spMkLst>
            <pc:docMk/>
            <pc:sldMk cId="840733568" sldId="278"/>
            <ac:spMk id="9" creationId="{F1AB4DFA-1C23-A734-A162-0163C6DA3F55}"/>
          </ac:spMkLst>
        </pc:spChg>
        <pc:spChg chg="mod">
          <ac:chgData name="Hannah Penry" userId="S::hpenry@harshaautism.com::db19bfbc-10df-4142-b193-a8890ed17634" providerId="AD" clId="Web-{8242F76C-A138-B1A4-489A-A8D60B006C9C}" dt="2026-05-13T17:40:36.917" v="148" actId="1076"/>
          <ac:spMkLst>
            <pc:docMk/>
            <pc:sldMk cId="840733568" sldId="278"/>
            <ac:spMk id="10" creationId="{0F2E5B0A-1EBF-E93F-E22E-68F0F7ABFD5B}"/>
          </ac:spMkLst>
        </pc:spChg>
        <pc:spChg chg="mod">
          <ac:chgData name="Hannah Penry" userId="S::hpenry@harshaautism.com::db19bfbc-10df-4142-b193-a8890ed17634" providerId="AD" clId="Web-{8242F76C-A138-B1A4-489A-A8D60B006C9C}" dt="2026-05-13T17:54:44.586" v="271" actId="20577"/>
          <ac:spMkLst>
            <pc:docMk/>
            <pc:sldMk cId="840733568" sldId="278"/>
            <ac:spMk id="11" creationId="{BC0EBC96-294D-284B-7249-BC8F88BF53BD}"/>
          </ac:spMkLst>
        </pc:spChg>
        <pc:spChg chg="add mod">
          <ac:chgData name="Hannah Penry" userId="S::hpenry@harshaautism.com::db19bfbc-10df-4142-b193-a8890ed17634" providerId="AD" clId="Web-{8242F76C-A138-B1A4-489A-A8D60B006C9C}" dt="2026-05-13T17:52:50.190" v="255" actId="20577"/>
          <ac:spMkLst>
            <pc:docMk/>
            <pc:sldMk cId="840733568" sldId="278"/>
            <ac:spMk id="12" creationId="{164224DF-F49E-EA2B-3342-3F94FE8880A2}"/>
          </ac:spMkLst>
        </pc:spChg>
        <pc:spChg chg="add del mod">
          <ac:chgData name="Hannah Penry" userId="S::hpenry@harshaautism.com::db19bfbc-10df-4142-b193-a8890ed17634" providerId="AD" clId="Web-{8242F76C-A138-B1A4-489A-A8D60B006C9C}" dt="2026-05-13T17:54:20.538" v="263"/>
          <ac:spMkLst>
            <pc:docMk/>
            <pc:sldMk cId="840733568" sldId="278"/>
            <ac:spMk id="13" creationId="{C3C049AA-3A68-5206-5E87-E50E8ED064BA}"/>
          </ac:spMkLst>
        </pc:spChg>
      </pc:sldChg>
    </pc:docChg>
  </pc:docChgLst>
  <pc:docChgLst>
    <pc:chgData name="Hannah Penry" userId="S::hpenry@harshaautism.com::db19bfbc-10df-4142-b193-a8890ed17634" providerId="AD" clId="Web-{51C5EDD6-771D-623A-5A75-F4942D2FC293}"/>
    <pc:docChg chg="modSld">
      <pc:chgData name="Hannah Penry" userId="S::hpenry@harshaautism.com::db19bfbc-10df-4142-b193-a8890ed17634" providerId="AD" clId="Web-{51C5EDD6-771D-623A-5A75-F4942D2FC293}" dt="2026-05-13T18:23:17.408" v="18" actId="20577"/>
      <pc:docMkLst>
        <pc:docMk/>
      </pc:docMkLst>
      <pc:sldChg chg="modSp">
        <pc:chgData name="Hannah Penry" userId="S::hpenry@harshaautism.com::db19bfbc-10df-4142-b193-a8890ed17634" providerId="AD" clId="Web-{51C5EDD6-771D-623A-5A75-F4942D2FC293}" dt="2026-05-13T18:23:17.408" v="18" actId="20577"/>
        <pc:sldMkLst>
          <pc:docMk/>
          <pc:sldMk cId="0" sldId="256"/>
        </pc:sldMkLst>
        <pc:spChg chg="mod">
          <ac:chgData name="Hannah Penry" userId="S::hpenry@harshaautism.com::db19bfbc-10df-4142-b193-a8890ed17634" providerId="AD" clId="Web-{51C5EDD6-771D-623A-5A75-F4942D2FC293}" dt="2026-05-13T18:23:17.408" v="18" actId="20577"/>
          <ac:spMkLst>
            <pc:docMk/>
            <pc:sldMk cId="0" sldId="256"/>
            <ac:spMk id="1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5.sv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8.pn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5.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4.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JxEnaC1i-2g" TargetMode="External"/><Relationship Id="rId3" Type="http://schemas.openxmlformats.org/officeDocument/2006/relationships/image" Target="../media/image23.svg"/><Relationship Id="rId7" Type="http://schemas.openxmlformats.org/officeDocument/2006/relationships/image" Target="../media/image25.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4.png"/><Relationship Id="rId4" Type="http://schemas.openxmlformats.org/officeDocument/2006/relationships/image" Target="../media/image5.sv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hyperlink" Target="https://www.youtube.com/watch?v=YE4TA6Zrn58" TargetMode="External"/><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5.sv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9.svg"/><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5.sv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sv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12.svg"/><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21.svg"/><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5.svg"/><Relationship Id="rId4" Type="http://schemas.openxmlformats.org/officeDocument/2006/relationships/image" Target="../media/image27.svg"/></Relationships>
</file>

<file path=ppt/slides/_rels/slide2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5.svg"/><Relationship Id="rId4" Type="http://schemas.openxmlformats.org/officeDocument/2006/relationships/image" Target="../media/image3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a:off x="11178943" y="1305945"/>
            <a:ext cx="5135729" cy="7872581"/>
          </a:xfrm>
          <a:custGeom>
            <a:avLst/>
            <a:gdLst/>
            <a:ahLst/>
            <a:cxnLst/>
            <a:rect l="l" t="t" r="r" b="b"/>
            <a:pathLst>
              <a:path w="5135729" h="7872581">
                <a:moveTo>
                  <a:pt x="0" y="0"/>
                </a:moveTo>
                <a:lnTo>
                  <a:pt x="5135730" y="0"/>
                </a:lnTo>
                <a:lnTo>
                  <a:pt x="5135730" y="7872581"/>
                </a:lnTo>
                <a:lnTo>
                  <a:pt x="0" y="7872581"/>
                </a:lnTo>
                <a:lnTo>
                  <a:pt x="0" y="0"/>
                </a:lnTo>
                <a:close/>
              </a:path>
            </a:pathLst>
          </a:custGeom>
          <a:blipFill>
            <a:blip>
              <a:extLst>
                <a:ext uri="{96DAC541-7B7A-43D3-8B79-37D633B846F1}">
                  <asvg:svgBlip xmlns:asvg="http://schemas.microsoft.com/office/drawing/2016/SVG/main" r:embed="rId3"/>
                </a:ext>
              </a:extLst>
            </a:blip>
            <a:stretch>
              <a:fillRect t="-11779" r="-1945" b="-9137"/>
            </a:stretch>
          </a:blipFill>
        </p:spPr>
      </p:sp>
      <p:sp>
        <p:nvSpPr>
          <p:cNvPr id="4" name="Freeform 4"/>
          <p:cNvSpPr/>
          <p:nvPr/>
        </p:nvSpPr>
        <p:spPr>
          <a:xfrm rot="-398885">
            <a:off x="10670246" y="1902751"/>
            <a:ext cx="5897760" cy="5946840"/>
          </a:xfrm>
          <a:custGeom>
            <a:avLst/>
            <a:gdLst/>
            <a:ahLst/>
            <a:cxnLst/>
            <a:rect l="l" t="t" r="r" b="b"/>
            <a:pathLst>
              <a:path w="5897760" h="5946840">
                <a:moveTo>
                  <a:pt x="0" y="0"/>
                </a:moveTo>
                <a:lnTo>
                  <a:pt x="5897760" y="0"/>
                </a:lnTo>
                <a:lnTo>
                  <a:pt x="5897760" y="5946840"/>
                </a:lnTo>
                <a:lnTo>
                  <a:pt x="0" y="5946840"/>
                </a:lnTo>
                <a:lnTo>
                  <a:pt x="0" y="0"/>
                </a:lnTo>
                <a:close/>
              </a:path>
            </a:pathLst>
          </a:custGeom>
          <a:blipFill>
            <a:blip r:embed="rId4"/>
            <a:stretch>
              <a:fillRect/>
            </a:stretch>
          </a:blipFill>
        </p:spPr>
      </p:sp>
      <p:sp>
        <p:nvSpPr>
          <p:cNvPr id="5" name="Freeform 5"/>
          <p:cNvSpPr/>
          <p:nvPr/>
        </p:nvSpPr>
        <p:spPr>
          <a:xfrm rot="-4918205">
            <a:off x="6611765" y="3345005"/>
            <a:ext cx="4581935" cy="2978258"/>
          </a:xfrm>
          <a:custGeom>
            <a:avLst/>
            <a:gdLst/>
            <a:ahLst/>
            <a:cxnLst/>
            <a:rect l="l" t="t" r="r" b="b"/>
            <a:pathLst>
              <a:path w="4581935" h="2978258">
                <a:moveTo>
                  <a:pt x="0" y="0"/>
                </a:moveTo>
                <a:lnTo>
                  <a:pt x="4581935" y="0"/>
                </a:lnTo>
                <a:lnTo>
                  <a:pt x="4581935" y="2978258"/>
                </a:lnTo>
                <a:lnTo>
                  <a:pt x="0" y="2978258"/>
                </a:lnTo>
                <a:lnTo>
                  <a:pt x="0" y="0"/>
                </a:lnTo>
                <a:close/>
              </a:path>
            </a:pathLst>
          </a:custGeom>
          <a:blipFill>
            <a:blip r:embed="rId5"/>
            <a:stretch>
              <a:fillRect/>
            </a:stretch>
          </a:blipFill>
        </p:spPr>
      </p:sp>
      <p:sp>
        <p:nvSpPr>
          <p:cNvPr id="6" name="Freeform 6"/>
          <p:cNvSpPr/>
          <p:nvPr/>
        </p:nvSpPr>
        <p:spPr>
          <a:xfrm>
            <a:off x="3926555"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Freeform 7"/>
          <p:cNvSpPr/>
          <p:nvPr/>
        </p:nvSpPr>
        <p:spPr>
          <a:xfrm rot="-10800000">
            <a:off x="4035498" y="8064476"/>
            <a:ext cx="946942" cy="1114049"/>
          </a:xfrm>
          <a:custGeom>
            <a:avLst/>
            <a:gdLst/>
            <a:ahLst/>
            <a:cxnLst/>
            <a:rect l="l" t="t" r="r" b="b"/>
            <a:pathLst>
              <a:path w="946942" h="1114049">
                <a:moveTo>
                  <a:pt x="0" y="0"/>
                </a:moveTo>
                <a:lnTo>
                  <a:pt x="946942" y="0"/>
                </a:lnTo>
                <a:lnTo>
                  <a:pt x="946942" y="1114050"/>
                </a:lnTo>
                <a:lnTo>
                  <a:pt x="0" y="111405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4655611"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rot="-10800000">
            <a:off x="3817612" y="787021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574071" y="2317150"/>
            <a:ext cx="7651910" cy="2464649"/>
          </a:xfrm>
          <a:prstGeom prst="rect">
            <a:avLst/>
          </a:prstGeom>
        </p:spPr>
        <p:txBody>
          <a:bodyPr lIns="0" tIns="0" rIns="0" bIns="0" rtlCol="0" anchor="t">
            <a:spAutoFit/>
          </a:bodyPr>
          <a:lstStyle/>
          <a:p>
            <a:pPr algn="ctr">
              <a:lnSpc>
                <a:spcPts val="4842"/>
              </a:lnSpc>
            </a:pPr>
            <a:r>
              <a:rPr lang="en-US" sz="4750">
                <a:solidFill>
                  <a:srgbClr val="738012"/>
                </a:solidFill>
                <a:ea typeface="+mn-lt"/>
                <a:cs typeface="+mn-lt"/>
              </a:rPr>
              <a:t>Understanding Behavior Plans: </a:t>
            </a:r>
            <a:endParaRPr lang="en-US" sz="4750">
              <a:solidFill>
                <a:srgbClr val="738012"/>
              </a:solidFill>
              <a:ea typeface="Calibri"/>
              <a:cs typeface="Calibri"/>
            </a:endParaRPr>
          </a:p>
          <a:p>
            <a:pPr algn="ctr">
              <a:lnSpc>
                <a:spcPts val="4842"/>
              </a:lnSpc>
            </a:pPr>
            <a:endParaRPr lang="en-US" sz="4750" dirty="0">
              <a:solidFill>
                <a:srgbClr val="738012"/>
              </a:solidFill>
              <a:latin typeface="Bobby Jones"/>
              <a:ea typeface="Bobby Jones"/>
              <a:cs typeface="Bobby Jones"/>
              <a:sym typeface="Bobby Jones"/>
            </a:endParaRPr>
          </a:p>
          <a:p>
            <a:pPr marL="0" lvl="0" indent="0" algn="ctr">
              <a:lnSpc>
                <a:spcPts val="4842"/>
              </a:lnSpc>
            </a:pPr>
            <a:r>
              <a:rPr lang="en-US" sz="4750">
                <a:solidFill>
                  <a:srgbClr val="738012"/>
                </a:solidFill>
                <a:latin typeface="Bobby Jones"/>
                <a:ea typeface="Bobby Jones"/>
                <a:cs typeface="Bobby Jones"/>
                <a:sym typeface="Bobby Jones"/>
              </a:rPr>
              <a:t>MEDICAID UPDATES &amp; ABA FUNDAMENTALS</a:t>
            </a:r>
            <a:endParaRPr lang="en-US"/>
          </a:p>
        </p:txBody>
      </p:sp>
      <p:sp>
        <p:nvSpPr>
          <p:cNvPr id="11" name="TextBox 11"/>
          <p:cNvSpPr txBox="1"/>
          <p:nvPr/>
        </p:nvSpPr>
        <p:spPr>
          <a:xfrm>
            <a:off x="1174882" y="4895311"/>
            <a:ext cx="6450289" cy="432491"/>
          </a:xfrm>
          <a:prstGeom prst="rect">
            <a:avLst/>
          </a:prstGeom>
        </p:spPr>
        <p:txBody>
          <a:bodyPr lIns="0" tIns="0" rIns="0" bIns="0" rtlCol="0" anchor="t">
            <a:spAutoFit/>
          </a:bodyPr>
          <a:lstStyle/>
          <a:p>
            <a:pPr marL="0" lvl="0" indent="0" algn="ctr">
              <a:lnSpc>
                <a:spcPts val="3503"/>
              </a:lnSpc>
              <a:spcBef>
                <a:spcPct val="0"/>
              </a:spcBef>
            </a:pPr>
            <a:r>
              <a:rPr lang="en-US" sz="2500" b="1">
                <a:solidFill>
                  <a:srgbClr val="000000"/>
                </a:solidFill>
                <a:latin typeface="Nunito Bold"/>
                <a:sym typeface="Nunito Bold"/>
              </a:rPr>
              <a:t>=</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a:extLst>
            <a:ext uri="{FF2B5EF4-FFF2-40B4-BE49-F238E27FC236}">
              <a16:creationId xmlns:a16="http://schemas.microsoft.com/office/drawing/2014/main" id="{DF85F5B1-5E8B-8CB1-7929-BE035F532B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9F0DEA-880E-4ADA-FC7A-9578641F1B32}"/>
              </a:ext>
            </a:extLst>
          </p:cNvPr>
          <p:cNvSpPr/>
          <p:nvPr/>
        </p:nvSpPr>
        <p:spPr>
          <a:xfrm rot="5400000">
            <a:off x="8197312"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6" name="Freeform 6">
            <a:extLst>
              <a:ext uri="{FF2B5EF4-FFF2-40B4-BE49-F238E27FC236}">
                <a16:creationId xmlns:a16="http://schemas.microsoft.com/office/drawing/2014/main" id="{F65DC7DE-F2E4-32D0-1799-98BC5B68B5D4}"/>
              </a:ext>
            </a:extLst>
          </p:cNvPr>
          <p:cNvSpPr/>
          <p:nvPr/>
        </p:nvSpPr>
        <p:spPr>
          <a:xfrm>
            <a:off x="106117" y="187212"/>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a:extLst>
              <a:ext uri="{FF2B5EF4-FFF2-40B4-BE49-F238E27FC236}">
                <a16:creationId xmlns:a16="http://schemas.microsoft.com/office/drawing/2014/main" id="{18D98433-9066-CB39-9267-8F145F325DE4}"/>
              </a:ext>
            </a:extLst>
          </p:cNvPr>
          <p:cNvSpPr/>
          <p:nvPr/>
        </p:nvSpPr>
        <p:spPr>
          <a:xfrm rot="10800000">
            <a:off x="9922731" y="188736"/>
            <a:ext cx="946942" cy="1114049"/>
          </a:xfrm>
          <a:custGeom>
            <a:avLst/>
            <a:gdLst/>
            <a:ahLst/>
            <a:cxnLst/>
            <a:rect l="l" t="t" r="r" b="b"/>
            <a:pathLst>
              <a:path w="946942" h="1114049">
                <a:moveTo>
                  <a:pt x="0" y="0"/>
                </a:moveTo>
                <a:lnTo>
                  <a:pt x="946942" y="0"/>
                </a:lnTo>
                <a:lnTo>
                  <a:pt x="946942" y="1114050"/>
                </a:lnTo>
                <a:lnTo>
                  <a:pt x="0" y="111405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a:extLst>
              <a:ext uri="{FF2B5EF4-FFF2-40B4-BE49-F238E27FC236}">
                <a16:creationId xmlns:a16="http://schemas.microsoft.com/office/drawing/2014/main" id="{7C5176AE-2DB7-1170-8D26-CE7F0FEFA063}"/>
              </a:ext>
            </a:extLst>
          </p:cNvPr>
          <p:cNvSpPr/>
          <p:nvPr/>
        </p:nvSpPr>
        <p:spPr>
          <a:xfrm>
            <a:off x="1038721" y="231288"/>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9" name="Freeform 9">
            <a:extLst>
              <a:ext uri="{FF2B5EF4-FFF2-40B4-BE49-F238E27FC236}">
                <a16:creationId xmlns:a16="http://schemas.microsoft.com/office/drawing/2014/main" id="{F1AB4DFA-1C23-A734-A162-0163C6DA3F55}"/>
              </a:ext>
            </a:extLst>
          </p:cNvPr>
          <p:cNvSpPr/>
          <p:nvPr/>
        </p:nvSpPr>
        <p:spPr>
          <a:xfrm rot="10800000">
            <a:off x="10863502" y="88422"/>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0" name="TextBox 10">
            <a:extLst>
              <a:ext uri="{FF2B5EF4-FFF2-40B4-BE49-F238E27FC236}">
                <a16:creationId xmlns:a16="http://schemas.microsoft.com/office/drawing/2014/main" id="{0F2E5B0A-1EBF-E93F-E22E-68F0F7ABFD5B}"/>
              </a:ext>
            </a:extLst>
          </p:cNvPr>
          <p:cNvSpPr txBox="1"/>
          <p:nvPr/>
        </p:nvSpPr>
        <p:spPr>
          <a:xfrm>
            <a:off x="-20915" y="344301"/>
            <a:ext cx="7651910" cy="1231106"/>
          </a:xfrm>
          <a:prstGeom prst="rect">
            <a:avLst/>
          </a:prstGeom>
        </p:spPr>
        <p:txBody>
          <a:bodyPr lIns="0" tIns="0" rIns="0" bIns="0" rtlCol="0" anchor="t">
            <a:spAutoFit/>
          </a:bodyPr>
          <a:lstStyle/>
          <a:p>
            <a:pPr algn="ctr">
              <a:lnSpc>
                <a:spcPts val="4842"/>
              </a:lnSpc>
            </a:pPr>
            <a:r>
              <a:rPr lang="en-US" sz="4750">
                <a:solidFill>
                  <a:srgbClr val="738012"/>
                </a:solidFill>
                <a:latin typeface="Bobby Jones"/>
                <a:sym typeface="Bobby Jones"/>
              </a:rPr>
              <a:t>Series List</a:t>
            </a:r>
          </a:p>
          <a:p>
            <a:pPr algn="ctr">
              <a:lnSpc>
                <a:spcPts val="4842"/>
              </a:lnSpc>
            </a:pPr>
            <a:endParaRPr lang="en-US" sz="4750" dirty="0">
              <a:solidFill>
                <a:srgbClr val="738012"/>
              </a:solidFill>
              <a:latin typeface="Bobby Jones"/>
            </a:endParaRPr>
          </a:p>
        </p:txBody>
      </p:sp>
      <p:sp>
        <p:nvSpPr>
          <p:cNvPr id="11" name="TextBox 11">
            <a:extLst>
              <a:ext uri="{FF2B5EF4-FFF2-40B4-BE49-F238E27FC236}">
                <a16:creationId xmlns:a16="http://schemas.microsoft.com/office/drawing/2014/main" id="{BC0EBC96-294D-284B-7249-BC8F88BF53BD}"/>
              </a:ext>
            </a:extLst>
          </p:cNvPr>
          <p:cNvSpPr txBox="1"/>
          <p:nvPr/>
        </p:nvSpPr>
        <p:spPr>
          <a:xfrm>
            <a:off x="501607" y="1795119"/>
            <a:ext cx="7953412" cy="8314456"/>
          </a:xfrm>
          <a:prstGeom prst="rect">
            <a:avLst/>
          </a:prstGeom>
        </p:spPr>
        <p:txBody>
          <a:bodyPr wrap="square" lIns="0" tIns="0" rIns="0" bIns="0" rtlCol="0" anchor="t">
            <a:spAutoFit/>
          </a:bodyPr>
          <a:lstStyle/>
          <a:p>
            <a:pPr algn="ctr"/>
            <a:r>
              <a:rPr lang="en-US" sz="2000" b="1">
                <a:ea typeface="Calibri"/>
                <a:cs typeface="Calibri"/>
              </a:rPr>
              <a:t>Presentation 1: Behaviors</a:t>
            </a:r>
            <a:r>
              <a:rPr lang="en-US" sz="2000" b="1">
                <a:sym typeface="Nunito Bold"/>
              </a:rPr>
              <a:t> and Their Functions: Overview</a:t>
            </a:r>
            <a:endParaRPr lang="en-US" sz="2000" b="1">
              <a:ea typeface="Calibri"/>
              <a:cs typeface="Calibri"/>
            </a:endParaRPr>
          </a:p>
          <a:p>
            <a:pPr algn="ctr"/>
            <a:r>
              <a:rPr lang="en-US" sz="2000" dirty="0">
                <a:ea typeface="+mn-lt"/>
                <a:cs typeface="+mn-lt"/>
              </a:rPr>
              <a:t>An introduction to behavior, including operational definitions, the four functions of behavior, and setting events that may impact behavior.</a:t>
            </a:r>
            <a:endParaRPr lang="en-US" sz="2000" dirty="0">
              <a:ea typeface="Calibri"/>
              <a:cs typeface="Calibri"/>
            </a:endParaRPr>
          </a:p>
          <a:p>
            <a:pPr algn="ctr"/>
            <a:endParaRPr lang="en-US" sz="2000" dirty="0">
              <a:ea typeface="Calibri"/>
              <a:cs typeface="Calibri"/>
            </a:endParaRPr>
          </a:p>
          <a:p>
            <a:pPr algn="ctr"/>
            <a:r>
              <a:rPr lang="en-US" sz="2000" b="1">
                <a:ea typeface="Calibri"/>
                <a:cs typeface="Calibri"/>
              </a:rPr>
              <a:t>Presentation 2: Consequences</a:t>
            </a:r>
            <a:r>
              <a:rPr lang="en-US" sz="2000" b="1" dirty="0"/>
              <a:t> to Behaviors: Overview</a:t>
            </a:r>
            <a:endParaRPr lang="en-US" sz="2000" b="1">
              <a:ea typeface="Calibri"/>
              <a:cs typeface="Calibri"/>
            </a:endParaRPr>
          </a:p>
          <a:p>
            <a:pPr algn="ctr"/>
            <a:r>
              <a:rPr lang="en-US" sz="2000">
                <a:ea typeface="+mn-lt"/>
                <a:cs typeface="+mn-lt"/>
              </a:rPr>
              <a:t>An overview of consequences and how they influence future behavior through reinforcement and punishment procedures.</a:t>
            </a:r>
            <a:endParaRPr lang="en-US" sz="2000" dirty="0">
              <a:ea typeface="Calibri"/>
              <a:cs typeface="Calibri"/>
            </a:endParaRPr>
          </a:p>
          <a:p>
            <a:pPr algn="ctr"/>
            <a:br>
              <a:rPr lang="en-US" dirty="0"/>
            </a:br>
            <a:endParaRPr lang="en-US" sz="2000" dirty="0">
              <a:ea typeface="Calibri"/>
              <a:cs typeface="Calibri"/>
            </a:endParaRPr>
          </a:p>
          <a:p>
            <a:pPr algn="ctr"/>
            <a:r>
              <a:rPr lang="en-US" sz="2000" b="1"/>
              <a:t>Presentation 3: Antecedents and Their Strategies</a:t>
            </a:r>
            <a:endParaRPr lang="en-US" sz="2000" b="1">
              <a:ea typeface="Calibri"/>
              <a:cs typeface="Calibri"/>
            </a:endParaRPr>
          </a:p>
          <a:p>
            <a:pPr algn="ctr"/>
            <a:r>
              <a:rPr lang="en-US" sz="2000">
                <a:ea typeface="+mn-lt"/>
                <a:cs typeface="+mn-lt"/>
              </a:rPr>
              <a:t>A deeper look into what happens before behaviors occur, including triggers, precursor behaviors, environmental variables, and proactive prevention strategies.</a:t>
            </a:r>
            <a:endParaRPr lang="en-US" sz="2000" dirty="0">
              <a:ea typeface="Calibri"/>
              <a:cs typeface="Calibri"/>
            </a:endParaRPr>
          </a:p>
          <a:p>
            <a:pPr algn="ctr"/>
            <a:endParaRPr lang="en-US" sz="2000" dirty="0">
              <a:latin typeface="Calibri"/>
              <a:ea typeface="Calibri"/>
              <a:cs typeface="Calibri"/>
            </a:endParaRPr>
          </a:p>
          <a:p>
            <a:pPr algn="ctr"/>
            <a:r>
              <a:rPr lang="en-US" sz="2000" b="1">
                <a:latin typeface="Calibri"/>
                <a:ea typeface="Calibri"/>
                <a:cs typeface="Calibri"/>
              </a:rPr>
              <a:t>Presentation 4: Replacement Behaviors</a:t>
            </a:r>
          </a:p>
          <a:p>
            <a:pPr algn="ctr"/>
            <a:r>
              <a:rPr lang="en-US" sz="2000" dirty="0">
                <a:latin typeface="Calibri"/>
                <a:ea typeface="Calibri"/>
                <a:cs typeface="Calibri"/>
              </a:rPr>
              <a:t>Understanding how replacement behaviors </a:t>
            </a:r>
            <a:r>
              <a:rPr lang="en-US" sz="2000">
                <a:latin typeface="Calibri"/>
                <a:ea typeface="Calibri"/>
                <a:cs typeface="Calibri"/>
              </a:rPr>
              <a:t>are selected</a:t>
            </a:r>
            <a:r>
              <a:rPr lang="en-US" sz="2000" dirty="0">
                <a:latin typeface="Calibri"/>
                <a:ea typeface="Calibri"/>
                <a:cs typeface="Calibri"/>
              </a:rPr>
              <a:t> and taught to help individuals appropriately communicate wants, needs, </a:t>
            </a:r>
            <a:r>
              <a:rPr lang="en-US" sz="2000">
                <a:latin typeface="Calibri"/>
                <a:ea typeface="Calibri"/>
                <a:cs typeface="Calibri"/>
              </a:rPr>
              <a:t>and emotions</a:t>
            </a:r>
            <a:r>
              <a:rPr lang="en-US" sz="2000" dirty="0">
                <a:latin typeface="Calibri"/>
                <a:ea typeface="Calibri"/>
                <a:cs typeface="Calibri"/>
              </a:rPr>
              <a:t>.</a:t>
            </a:r>
            <a:endParaRPr lang="en-US" sz="2000" dirty="0">
              <a:ea typeface="Calibri"/>
              <a:cs typeface="Calibri"/>
            </a:endParaRPr>
          </a:p>
          <a:p>
            <a:pPr algn="ctr"/>
            <a:endParaRPr lang="en-US" sz="2000" dirty="0">
              <a:latin typeface="Calibri"/>
              <a:ea typeface="Calibri"/>
              <a:cs typeface="Calibri"/>
            </a:endParaRPr>
          </a:p>
          <a:p>
            <a:pPr algn="ctr"/>
            <a:r>
              <a:rPr lang="en-US" sz="2000" b="1">
                <a:latin typeface="Calibri"/>
                <a:ea typeface="Calibri"/>
                <a:cs typeface="Calibri"/>
              </a:rPr>
              <a:t>Presentation 5: Reinforcement Systems</a:t>
            </a:r>
          </a:p>
          <a:p>
            <a:pPr algn="ctr"/>
            <a:r>
              <a:rPr lang="en-US" sz="2000" dirty="0">
                <a:latin typeface="Calibri"/>
                <a:ea typeface="Calibri"/>
                <a:cs typeface="Calibri"/>
              </a:rPr>
              <a:t>Exploring reinforcement systems used within behavior plans, including token </a:t>
            </a:r>
            <a:r>
              <a:rPr lang="en-US" sz="2000">
                <a:latin typeface="Calibri"/>
                <a:ea typeface="Calibri"/>
                <a:cs typeface="Calibri"/>
              </a:rPr>
              <a:t>systems, differential</a:t>
            </a:r>
            <a:r>
              <a:rPr lang="en-US" sz="2000" dirty="0">
                <a:latin typeface="Calibri"/>
                <a:ea typeface="Calibri"/>
                <a:cs typeface="Calibri"/>
              </a:rPr>
              <a:t> reinforcement, motivation, </a:t>
            </a:r>
            <a:r>
              <a:rPr lang="en-US" sz="2000">
                <a:latin typeface="Calibri"/>
                <a:ea typeface="Calibri"/>
                <a:cs typeface="Calibri"/>
              </a:rPr>
              <a:t>and behavior</a:t>
            </a:r>
            <a:r>
              <a:rPr lang="en-US" sz="2000" dirty="0">
                <a:latin typeface="Calibri"/>
                <a:ea typeface="Calibri"/>
                <a:cs typeface="Calibri"/>
              </a:rPr>
              <a:t>-specific praise.</a:t>
            </a:r>
          </a:p>
          <a:p>
            <a:pPr algn="ctr"/>
            <a:endParaRPr lang="en-US" sz="2000" dirty="0">
              <a:latin typeface="Calibri"/>
              <a:ea typeface="Calibri"/>
              <a:cs typeface="Calibri"/>
            </a:endParaRPr>
          </a:p>
          <a:p>
            <a:pPr algn="ctr"/>
            <a:endParaRPr lang="en-US" sz="2500" b="1" dirty="0">
              <a:latin typeface="Nunito Bold"/>
            </a:endParaRPr>
          </a:p>
          <a:p>
            <a:pPr algn="ctr">
              <a:lnSpc>
                <a:spcPts val="3503"/>
              </a:lnSpc>
              <a:spcBef>
                <a:spcPct val="0"/>
              </a:spcBef>
            </a:pPr>
            <a:endParaRPr lang="en-US" sz="2500" b="1" dirty="0">
              <a:latin typeface="Nunito Bold"/>
            </a:endParaRPr>
          </a:p>
          <a:p>
            <a:pPr algn="ctr">
              <a:lnSpc>
                <a:spcPts val="3503"/>
              </a:lnSpc>
              <a:spcBef>
                <a:spcPct val="0"/>
              </a:spcBef>
            </a:pPr>
            <a:endParaRPr lang="en-US" sz="2500" b="1" dirty="0">
              <a:latin typeface="Nunito Bold"/>
            </a:endParaRPr>
          </a:p>
        </p:txBody>
      </p:sp>
      <p:sp>
        <p:nvSpPr>
          <p:cNvPr id="12" name="TextBox 11">
            <a:extLst>
              <a:ext uri="{FF2B5EF4-FFF2-40B4-BE49-F238E27FC236}">
                <a16:creationId xmlns:a16="http://schemas.microsoft.com/office/drawing/2014/main" id="{164224DF-F49E-EA2B-3342-3F94FE8880A2}"/>
              </a:ext>
            </a:extLst>
          </p:cNvPr>
          <p:cNvSpPr txBox="1"/>
          <p:nvPr/>
        </p:nvSpPr>
        <p:spPr>
          <a:xfrm>
            <a:off x="10209278" y="1090529"/>
            <a:ext cx="6450289" cy="7848302"/>
          </a:xfrm>
          <a:prstGeom prst="rect">
            <a:avLst/>
          </a:prstGeom>
        </p:spPr>
        <p:txBody>
          <a:bodyPr lIns="0" tIns="0" rIns="0" bIns="0" rtlCol="0" anchor="t">
            <a:spAutoFit/>
          </a:bodyPr>
          <a:lstStyle/>
          <a:p>
            <a:pPr algn="ctr"/>
            <a:br>
              <a:rPr lang="en-US" dirty="0">
                <a:latin typeface="Calibri"/>
                <a:ea typeface="Calibri"/>
                <a:cs typeface="Calibri"/>
              </a:rPr>
            </a:br>
            <a:br>
              <a:rPr lang="en-US" dirty="0">
                <a:latin typeface="Calibri"/>
                <a:ea typeface="Calibri"/>
                <a:cs typeface="Calibri"/>
              </a:rPr>
            </a:br>
            <a:endParaRPr lang="en-US" sz="2000">
              <a:latin typeface="Calibri"/>
              <a:ea typeface="Calibri"/>
              <a:cs typeface="Calibri"/>
            </a:endParaRPr>
          </a:p>
          <a:p>
            <a:pPr algn="ctr"/>
            <a:r>
              <a:rPr lang="en-US" sz="2000" b="1">
                <a:latin typeface="Calibri"/>
                <a:ea typeface="Calibri"/>
                <a:cs typeface="Calibri"/>
              </a:rPr>
              <a:t>Presentation 6: Prompting and Skill Acquisition</a:t>
            </a:r>
          </a:p>
          <a:p>
            <a:pPr algn="ctr"/>
            <a:r>
              <a:rPr lang="en-US" sz="2000" dirty="0">
                <a:latin typeface="Calibri"/>
                <a:ea typeface="Calibri"/>
                <a:cs typeface="Calibri"/>
              </a:rPr>
              <a:t>An overview of prompting strategies, prompt fading, shaping, chaining, and how new skills are systematically taught and maintained.</a:t>
            </a:r>
          </a:p>
          <a:p>
            <a:pPr algn="ctr"/>
            <a:br>
              <a:rPr lang="en-US" dirty="0">
                <a:latin typeface="Calibri"/>
                <a:ea typeface="Calibri"/>
                <a:cs typeface="Calibri"/>
              </a:rPr>
            </a:br>
            <a:endParaRPr lang="en-US" sz="2000" dirty="0">
              <a:latin typeface="Calibri"/>
              <a:ea typeface="Calibri"/>
              <a:cs typeface="Calibri"/>
            </a:endParaRPr>
          </a:p>
          <a:p>
            <a:pPr algn="ctr"/>
            <a:r>
              <a:rPr lang="en-US" sz="2000" b="1">
                <a:latin typeface="Calibri"/>
                <a:ea typeface="Calibri"/>
                <a:cs typeface="Calibri"/>
              </a:rPr>
              <a:t>Presentation 7: Extinction and Behavior Reduction Procedures</a:t>
            </a:r>
          </a:p>
          <a:p>
            <a:pPr algn="ctr"/>
            <a:r>
              <a:rPr lang="en-US" sz="2000" dirty="0">
                <a:latin typeface="Calibri"/>
                <a:ea typeface="Calibri"/>
                <a:cs typeface="Calibri"/>
              </a:rPr>
              <a:t>A review of behavior reduction procedures, extinction, extinction bursts, response strategies, and maintaining consistency during challenging behaviors.</a:t>
            </a:r>
          </a:p>
          <a:p>
            <a:pPr algn="ctr"/>
            <a:br>
              <a:rPr lang="en-US" dirty="0">
                <a:latin typeface="Calibri"/>
                <a:ea typeface="Calibri"/>
                <a:cs typeface="Calibri"/>
              </a:rPr>
            </a:br>
            <a:endParaRPr lang="en-US" sz="2000" dirty="0">
              <a:latin typeface="Calibri"/>
              <a:ea typeface="Calibri"/>
              <a:cs typeface="Calibri"/>
            </a:endParaRPr>
          </a:p>
          <a:p>
            <a:pPr algn="ctr"/>
            <a:r>
              <a:rPr lang="en-US" sz="2000" b="1">
                <a:latin typeface="Calibri"/>
                <a:ea typeface="Calibri"/>
                <a:cs typeface="Calibri"/>
              </a:rPr>
              <a:t>Presentation 8: Generalization and Maintenance</a:t>
            </a:r>
          </a:p>
          <a:p>
            <a:pPr algn="ctr"/>
            <a:r>
              <a:rPr lang="en-US" sz="2000">
                <a:latin typeface="Calibri"/>
                <a:ea typeface="Calibri"/>
                <a:cs typeface="Calibri"/>
              </a:rPr>
              <a:t>Understanding how skills transfer across people, settings, and environments while promoting long-term maintenance of learned skills.</a:t>
            </a:r>
            <a:endParaRPr lang="en-US" sz="2000" dirty="0">
              <a:latin typeface="Calibri"/>
              <a:ea typeface="Calibri"/>
              <a:cs typeface="Calibri"/>
            </a:endParaRPr>
          </a:p>
          <a:p>
            <a:pPr algn="ctr"/>
            <a:br>
              <a:rPr lang="en-US" dirty="0">
                <a:latin typeface="Calibri"/>
                <a:ea typeface="Calibri"/>
                <a:cs typeface="Calibri"/>
              </a:rPr>
            </a:br>
            <a:endParaRPr lang="en-US" sz="2000" dirty="0">
              <a:latin typeface="Calibri"/>
              <a:ea typeface="Calibri"/>
              <a:cs typeface="Calibri"/>
            </a:endParaRPr>
          </a:p>
          <a:p>
            <a:pPr algn="ctr"/>
            <a:r>
              <a:rPr lang="en-US" sz="2000" b="1">
                <a:latin typeface="Calibri"/>
                <a:ea typeface="Calibri"/>
                <a:cs typeface="Calibri"/>
              </a:rPr>
              <a:t>Presentation 9: Understanding the Full Behavior Plan</a:t>
            </a:r>
          </a:p>
          <a:p>
            <a:pPr algn="ctr"/>
            <a:r>
              <a:rPr lang="en-US" sz="2000" dirty="0">
                <a:latin typeface="Calibri"/>
                <a:ea typeface="Calibri"/>
                <a:cs typeface="Calibri"/>
              </a:rPr>
              <a:t>Putting all components together by reviewing how behavior plans are written, implemented, monitored, and updated collaboratively across caregivers and providers.</a:t>
            </a:r>
            <a:endParaRPr lang="en-US" sz="2000">
              <a:ea typeface="Calibri"/>
              <a:cs typeface="Calibri"/>
            </a:endParaRPr>
          </a:p>
        </p:txBody>
      </p:sp>
    </p:spTree>
    <p:extLst>
      <p:ext uri="{BB962C8B-B14F-4D97-AF65-F5344CB8AC3E}">
        <p14:creationId xmlns:p14="http://schemas.microsoft.com/office/powerpoint/2010/main" val="840733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095536" y="3776780"/>
            <a:ext cx="2692546" cy="2685814"/>
          </a:xfrm>
          <a:custGeom>
            <a:avLst/>
            <a:gdLst/>
            <a:ahLst/>
            <a:cxnLst/>
            <a:rect l="l" t="t" r="r" b="b"/>
            <a:pathLst>
              <a:path w="2692546" h="2685814">
                <a:moveTo>
                  <a:pt x="0" y="0"/>
                </a:moveTo>
                <a:lnTo>
                  <a:pt x="2692545" y="0"/>
                </a:lnTo>
                <a:lnTo>
                  <a:pt x="2692545"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04247" y="1028700"/>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6821474" y="8054166"/>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2191209" y="1996664"/>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6616182" y="7871133"/>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1412220" y="1699597"/>
            <a:ext cx="5508022" cy="6800027"/>
          </a:xfrm>
          <a:custGeom>
            <a:avLst/>
            <a:gdLst/>
            <a:ahLst/>
            <a:cxnLst/>
            <a:rect l="l" t="t" r="r" b="b"/>
            <a:pathLst>
              <a:path w="5508022" h="6800027">
                <a:moveTo>
                  <a:pt x="0" y="0"/>
                </a:moveTo>
                <a:lnTo>
                  <a:pt x="5508021" y="0"/>
                </a:lnTo>
                <a:lnTo>
                  <a:pt x="5508021" y="6800026"/>
                </a:lnTo>
                <a:lnTo>
                  <a:pt x="0" y="6800026"/>
                </a:lnTo>
                <a:lnTo>
                  <a:pt x="0" y="0"/>
                </a:lnTo>
                <a:close/>
              </a:path>
            </a:pathLst>
          </a:custGeom>
          <a:blipFill>
            <a:blip r:embed="rId6"/>
            <a:stretch>
              <a:fillRect/>
            </a:stretch>
          </a:blipFill>
        </p:spPr>
      </p:sp>
      <p:sp>
        <p:nvSpPr>
          <p:cNvPr id="10" name="TextBox 10"/>
          <p:cNvSpPr txBox="1"/>
          <p:nvPr/>
        </p:nvSpPr>
        <p:spPr>
          <a:xfrm>
            <a:off x="1007737" y="3027227"/>
            <a:ext cx="6705950" cy="1498705"/>
          </a:xfrm>
          <a:prstGeom prst="rect">
            <a:avLst/>
          </a:prstGeom>
        </p:spPr>
        <p:txBody>
          <a:bodyPr lIns="0" tIns="0" rIns="0" bIns="0" rtlCol="0" anchor="t">
            <a:spAutoFit/>
          </a:bodyPr>
          <a:lstStyle/>
          <a:p>
            <a:pPr marL="0" lvl="0" indent="0" algn="ctr">
              <a:lnSpc>
                <a:spcPts val="5718"/>
              </a:lnSpc>
            </a:pPr>
            <a:r>
              <a:rPr lang="en-US" sz="5662">
                <a:solidFill>
                  <a:srgbClr val="327EBB"/>
                </a:solidFill>
                <a:latin typeface="Bobby Jones"/>
                <a:ea typeface="Bobby Jones"/>
                <a:cs typeface="Bobby Jones"/>
                <a:sym typeface="Bobby Jones"/>
              </a:rPr>
              <a:t>MEDICAID PARENT TRAINING REQUIREMENT</a:t>
            </a:r>
          </a:p>
        </p:txBody>
      </p:sp>
      <p:sp>
        <p:nvSpPr>
          <p:cNvPr id="11" name="TextBox 11"/>
          <p:cNvSpPr txBox="1"/>
          <p:nvPr/>
        </p:nvSpPr>
        <p:spPr>
          <a:xfrm>
            <a:off x="1028700" y="5062537"/>
            <a:ext cx="6705950" cy="262252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000000"/>
                </a:solidFill>
                <a:latin typeface="Nunito Bold"/>
                <a:ea typeface="Nunito Bold"/>
                <a:cs typeface="Nunito Bold"/>
                <a:sym typeface="Nunito Bold"/>
              </a:rPr>
              <a:t>Medicaid now requires 2 hours of parent training every month (12 hours every 6 months). This is important! If you don't meet this requirement, your child's services may be denied authorization. Let's work together to stay on track!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3432854" y="13058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763515" y="7977792"/>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8276591" y="3135782"/>
            <a:ext cx="1734817" cy="3154213"/>
          </a:xfrm>
          <a:custGeom>
            <a:avLst/>
            <a:gdLst/>
            <a:ahLst/>
            <a:cxnLst/>
            <a:rect l="l" t="t" r="r" b="b"/>
            <a:pathLst>
              <a:path w="1734817" h="3154213">
                <a:moveTo>
                  <a:pt x="0" y="0"/>
                </a:moveTo>
                <a:lnTo>
                  <a:pt x="1734818" y="0"/>
                </a:lnTo>
                <a:lnTo>
                  <a:pt x="1734818" y="3154212"/>
                </a:lnTo>
                <a:lnTo>
                  <a:pt x="0" y="315421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297467" y="2240376"/>
            <a:ext cx="12252283" cy="6815333"/>
          </a:xfrm>
          <a:custGeom>
            <a:avLst/>
            <a:gdLst/>
            <a:ahLst/>
            <a:cxnLst/>
            <a:rect l="l" t="t" r="r" b="b"/>
            <a:pathLst>
              <a:path w="12252283" h="6815333">
                <a:moveTo>
                  <a:pt x="0" y="0"/>
                </a:moveTo>
                <a:lnTo>
                  <a:pt x="12252283" y="0"/>
                </a:lnTo>
                <a:lnTo>
                  <a:pt x="12252283" y="6815333"/>
                </a:lnTo>
                <a:lnTo>
                  <a:pt x="0" y="6815333"/>
                </a:lnTo>
                <a:lnTo>
                  <a:pt x="0" y="0"/>
                </a:lnTo>
                <a:close/>
              </a:path>
            </a:pathLst>
          </a:custGeom>
          <a:blipFill>
            <a:blip r:embed="rId6"/>
            <a:stretch>
              <a:fillRect/>
            </a:stretch>
          </a:blipFill>
        </p:spPr>
      </p:sp>
      <p:sp>
        <p:nvSpPr>
          <p:cNvPr id="8" name="TextBox 8"/>
          <p:cNvSpPr txBox="1"/>
          <p:nvPr/>
        </p:nvSpPr>
        <p:spPr>
          <a:xfrm>
            <a:off x="10368077" y="2534199"/>
            <a:ext cx="7076496" cy="2075031"/>
          </a:xfrm>
          <a:prstGeom prst="rect">
            <a:avLst/>
          </a:prstGeom>
        </p:spPr>
        <p:txBody>
          <a:bodyPr lIns="0" tIns="0" rIns="0" bIns="0" rtlCol="0" anchor="t">
            <a:spAutoFit/>
          </a:bodyPr>
          <a:lstStyle/>
          <a:p>
            <a:pPr marL="0" lvl="0" indent="0" algn="ctr">
              <a:lnSpc>
                <a:spcPts val="7914"/>
              </a:lnSpc>
            </a:pPr>
            <a:r>
              <a:rPr lang="en-US" sz="7835">
                <a:solidFill>
                  <a:srgbClr val="FFFBEF"/>
                </a:solidFill>
                <a:latin typeface="Bobby Jones"/>
                <a:ea typeface="Bobby Jones"/>
                <a:cs typeface="Bobby Jones"/>
                <a:sym typeface="Bobby Jones"/>
              </a:rPr>
              <a:t>COMPREHENSIVE VS FOCUSED CARE</a:t>
            </a:r>
          </a:p>
        </p:txBody>
      </p:sp>
      <p:sp>
        <p:nvSpPr>
          <p:cNvPr id="9" name="TextBox 9"/>
          <p:cNvSpPr txBox="1"/>
          <p:nvPr/>
        </p:nvSpPr>
        <p:spPr>
          <a:xfrm>
            <a:off x="10703501" y="5200368"/>
            <a:ext cx="6555799" cy="2584217"/>
          </a:xfrm>
          <a:prstGeom prst="rect">
            <a:avLst/>
          </a:prstGeom>
        </p:spPr>
        <p:txBody>
          <a:bodyPr lIns="0" tIns="0" rIns="0" bIns="0" rtlCol="0" anchor="t">
            <a:spAutoFit/>
          </a:bodyPr>
          <a:lstStyle/>
          <a:p>
            <a:pPr marL="0" lvl="0" indent="0" algn="ctr">
              <a:lnSpc>
                <a:spcPts val="2987"/>
              </a:lnSpc>
              <a:spcBef>
                <a:spcPct val="0"/>
              </a:spcBef>
            </a:pPr>
            <a:r>
              <a:rPr lang="en-US" sz="2134" b="1">
                <a:solidFill>
                  <a:srgbClr val="000000"/>
                </a:solidFill>
                <a:latin typeface="Nunito Bold"/>
                <a:ea typeface="Nunito Bold"/>
                <a:cs typeface="Nunito Bold"/>
                <a:sym typeface="Nunito Bold"/>
              </a:rPr>
              <a:t>Comprehensive Care: 17+ hours/week</a:t>
            </a:r>
          </a:p>
          <a:p>
            <a:pPr marL="0" lvl="0" indent="0" algn="ctr">
              <a:lnSpc>
                <a:spcPts val="2987"/>
              </a:lnSpc>
              <a:spcBef>
                <a:spcPct val="0"/>
              </a:spcBef>
            </a:pPr>
            <a:r>
              <a:rPr lang="en-US" sz="2134" b="1">
                <a:solidFill>
                  <a:srgbClr val="000000"/>
                </a:solidFill>
                <a:latin typeface="Nunito Bold"/>
                <a:ea typeface="Nunito Bold"/>
                <a:cs typeface="Nunito Bold"/>
                <a:sym typeface="Nunito Bold"/>
              </a:rPr>
              <a:t>Focused Care: 16 or fewer hours/week</a:t>
            </a:r>
          </a:p>
          <a:p>
            <a:pPr marL="0" lvl="0" indent="0" algn="ctr">
              <a:lnSpc>
                <a:spcPts val="2987"/>
              </a:lnSpc>
              <a:spcBef>
                <a:spcPct val="0"/>
              </a:spcBef>
            </a:pPr>
            <a:r>
              <a:rPr lang="en-US" sz="2134" b="1">
                <a:solidFill>
                  <a:srgbClr val="000000"/>
                </a:solidFill>
                <a:latin typeface="Nunito Bold"/>
                <a:ea typeface="Nunito Bold"/>
                <a:cs typeface="Nunito Bold"/>
                <a:sym typeface="Nunito Bold"/>
              </a:rPr>
              <a:t>Lifetime Allowance: 4,000 hours of comprehensive care. After reaching this limit, services may switch to focused care if medically necessary.</a:t>
            </a:r>
          </a:p>
          <a:p>
            <a:pPr marL="0" lvl="0" indent="0" algn="ctr">
              <a:lnSpc>
                <a:spcPts val="2987"/>
              </a:lnSpc>
              <a:spcBef>
                <a:spcPct val="0"/>
              </a:spcBef>
            </a:pPr>
            <a:r>
              <a:rPr lang="en-US" sz="2134" b="1">
                <a:solidFill>
                  <a:srgbClr val="000000"/>
                </a:solidFill>
                <a:latin typeface="Nunito Bold"/>
                <a:ea typeface="Nunito Bold"/>
                <a:cs typeface="Nunito Bold"/>
                <a:sym typeface="Nunito Bold"/>
              </a:rPr>
              <a:t>Remember: Authorized hours count toward your lifetime limit, even if not attended!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5312048">
            <a:off x="6402154" y="3822840"/>
            <a:ext cx="4535115" cy="2879798"/>
          </a:xfrm>
          <a:custGeom>
            <a:avLst/>
            <a:gdLst/>
            <a:ahLst/>
            <a:cxnLst/>
            <a:rect l="l" t="t" r="r" b="b"/>
            <a:pathLst>
              <a:path w="4535115" h="2879798">
                <a:moveTo>
                  <a:pt x="0" y="0"/>
                </a:moveTo>
                <a:lnTo>
                  <a:pt x="4535115" y="0"/>
                </a:lnTo>
                <a:lnTo>
                  <a:pt x="4535115" y="2879798"/>
                </a:lnTo>
                <a:lnTo>
                  <a:pt x="0" y="28797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165765"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3274708" y="8064476"/>
            <a:ext cx="946942" cy="1114049"/>
          </a:xfrm>
          <a:custGeom>
            <a:avLst/>
            <a:gdLst/>
            <a:ahLst/>
            <a:cxnLst/>
            <a:rect l="l" t="t" r="r" b="b"/>
            <a:pathLst>
              <a:path w="946942" h="1114049">
                <a:moveTo>
                  <a:pt x="0" y="0"/>
                </a:moveTo>
                <a:lnTo>
                  <a:pt x="946941" y="0"/>
                </a:lnTo>
                <a:lnTo>
                  <a:pt x="946941" y="1114050"/>
                </a:lnTo>
                <a:lnTo>
                  <a:pt x="0" y="111405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3894821"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3056822" y="787021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420411" y="3141492"/>
            <a:ext cx="5343896" cy="4609460"/>
          </a:xfrm>
          <a:custGeom>
            <a:avLst/>
            <a:gdLst/>
            <a:ahLst/>
            <a:cxnLst/>
            <a:rect l="l" t="t" r="r" b="b"/>
            <a:pathLst>
              <a:path w="5343896" h="4609460">
                <a:moveTo>
                  <a:pt x="0" y="0"/>
                </a:moveTo>
                <a:lnTo>
                  <a:pt x="5343897" y="0"/>
                </a:lnTo>
                <a:lnTo>
                  <a:pt x="5343897" y="4609461"/>
                </a:lnTo>
                <a:lnTo>
                  <a:pt x="0" y="4609461"/>
                </a:lnTo>
                <a:lnTo>
                  <a:pt x="0" y="0"/>
                </a:lnTo>
                <a:close/>
              </a:path>
            </a:pathLst>
          </a:custGeom>
          <a:blipFill>
            <a:blip r:embed="rId6"/>
            <a:stretch>
              <a:fillRect/>
            </a:stretch>
          </a:blipFill>
        </p:spPr>
      </p:sp>
      <p:sp>
        <p:nvSpPr>
          <p:cNvPr id="10" name="TextBox 10"/>
          <p:cNvSpPr txBox="1"/>
          <p:nvPr/>
        </p:nvSpPr>
        <p:spPr>
          <a:xfrm>
            <a:off x="9813281" y="2502888"/>
            <a:ext cx="7651910" cy="1634665"/>
          </a:xfrm>
          <a:prstGeom prst="rect">
            <a:avLst/>
          </a:prstGeom>
        </p:spPr>
        <p:txBody>
          <a:bodyPr lIns="0" tIns="0" rIns="0" bIns="0" rtlCol="0" anchor="t">
            <a:spAutoFit/>
          </a:bodyPr>
          <a:lstStyle/>
          <a:p>
            <a:pPr marL="0" lvl="0" indent="0" algn="ctr">
              <a:lnSpc>
                <a:spcPts val="6226"/>
              </a:lnSpc>
            </a:pPr>
            <a:r>
              <a:rPr lang="en-US" sz="6165">
                <a:solidFill>
                  <a:srgbClr val="FFFBEF"/>
                </a:solidFill>
                <a:latin typeface="Bobby Jones"/>
                <a:ea typeface="Bobby Jones"/>
                <a:cs typeface="Bobby Jones"/>
                <a:sym typeface="Bobby Jones"/>
              </a:rPr>
              <a:t>MANAGING LIFETIME HOURS AND ATTENDANCE</a:t>
            </a:r>
          </a:p>
        </p:txBody>
      </p:sp>
      <p:sp>
        <p:nvSpPr>
          <p:cNvPr id="11" name="TextBox 11"/>
          <p:cNvSpPr txBox="1"/>
          <p:nvPr/>
        </p:nvSpPr>
        <p:spPr>
          <a:xfrm>
            <a:off x="10414091" y="5081049"/>
            <a:ext cx="6450289" cy="2660084"/>
          </a:xfrm>
          <a:prstGeom prst="rect">
            <a:avLst/>
          </a:prstGeom>
        </p:spPr>
        <p:txBody>
          <a:bodyPr lIns="0" tIns="0" rIns="0" bIns="0" rtlCol="0" anchor="t">
            <a:spAutoFit/>
          </a:bodyPr>
          <a:lstStyle/>
          <a:p>
            <a:pPr marL="0" lvl="0" indent="0" algn="ctr">
              <a:lnSpc>
                <a:spcPts val="3006"/>
              </a:lnSpc>
              <a:spcBef>
                <a:spcPct val="0"/>
              </a:spcBef>
            </a:pPr>
            <a:r>
              <a:rPr lang="en-US" sz="2147" b="1">
                <a:solidFill>
                  <a:srgbClr val="000000"/>
                </a:solidFill>
                <a:latin typeface="Nunito Bold"/>
                <a:ea typeface="Nunito Bold"/>
                <a:cs typeface="Nunito Bold"/>
                <a:sym typeface="Nunito Bold"/>
              </a:rPr>
              <a:t>Attendance matters! If your client attends fewer hours than authorized, those hours still count toward the 4,000 lifetime limit. Strategy: adjust weekly hours to match actual attendance and avoid wasting precious authorized time. Goal: minimize lifetime hours used while maximizing therapy effectiveness!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5042"/>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6423515">
            <a:off x="-581913" y="1875340"/>
            <a:ext cx="9000096" cy="6536320"/>
          </a:xfrm>
          <a:custGeom>
            <a:avLst/>
            <a:gdLst/>
            <a:ahLst/>
            <a:cxnLst/>
            <a:rect l="l" t="t" r="r" b="b"/>
            <a:pathLst>
              <a:path w="9000096" h="6536320">
                <a:moveTo>
                  <a:pt x="0" y="0"/>
                </a:moveTo>
                <a:lnTo>
                  <a:pt x="9000096" y="0"/>
                </a:lnTo>
                <a:lnTo>
                  <a:pt x="9000096" y="6536320"/>
                </a:lnTo>
                <a:lnTo>
                  <a:pt x="0" y="653632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3432854" y="13058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763515" y="7977792"/>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rot="-219013">
            <a:off x="1511850" y="1672334"/>
            <a:ext cx="4777476" cy="6776562"/>
          </a:xfrm>
          <a:custGeom>
            <a:avLst/>
            <a:gdLst/>
            <a:ahLst/>
            <a:cxnLst/>
            <a:rect l="l" t="t" r="r" b="b"/>
            <a:pathLst>
              <a:path w="4777476" h="6776562">
                <a:moveTo>
                  <a:pt x="0" y="0"/>
                </a:moveTo>
                <a:lnTo>
                  <a:pt x="4777477" y="0"/>
                </a:lnTo>
                <a:lnTo>
                  <a:pt x="4777477" y="6776562"/>
                </a:lnTo>
                <a:lnTo>
                  <a:pt x="0" y="6776562"/>
                </a:lnTo>
                <a:lnTo>
                  <a:pt x="0" y="0"/>
                </a:lnTo>
                <a:close/>
              </a:path>
            </a:pathLst>
          </a:custGeom>
          <a:blipFill>
            <a:blip r:embed="rId5"/>
            <a:stretch>
              <a:fillRect/>
            </a:stretch>
          </a:blipFill>
        </p:spPr>
      </p:sp>
      <p:sp>
        <p:nvSpPr>
          <p:cNvPr id="7" name="Freeform 7"/>
          <p:cNvSpPr/>
          <p:nvPr/>
        </p:nvSpPr>
        <p:spPr>
          <a:xfrm>
            <a:off x="8276591" y="3135782"/>
            <a:ext cx="1734817" cy="3154213"/>
          </a:xfrm>
          <a:custGeom>
            <a:avLst/>
            <a:gdLst/>
            <a:ahLst/>
            <a:cxnLst/>
            <a:rect l="l" t="t" r="r" b="b"/>
            <a:pathLst>
              <a:path w="1734817" h="3154213">
                <a:moveTo>
                  <a:pt x="0" y="0"/>
                </a:moveTo>
                <a:lnTo>
                  <a:pt x="1734818" y="0"/>
                </a:lnTo>
                <a:lnTo>
                  <a:pt x="1734818" y="3154212"/>
                </a:lnTo>
                <a:lnTo>
                  <a:pt x="0" y="3154212"/>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0553350" y="2534199"/>
            <a:ext cx="6705950" cy="2032796"/>
          </a:xfrm>
          <a:prstGeom prst="rect">
            <a:avLst/>
          </a:prstGeom>
        </p:spPr>
        <p:txBody>
          <a:bodyPr lIns="0" tIns="0" rIns="0" bIns="0" rtlCol="0" anchor="t">
            <a:spAutoFit/>
          </a:bodyPr>
          <a:lstStyle/>
          <a:p>
            <a:pPr marL="0" lvl="0" indent="0" algn="ctr">
              <a:lnSpc>
                <a:spcPts val="7741"/>
              </a:lnSpc>
            </a:pPr>
            <a:r>
              <a:rPr lang="en-US" sz="7664">
                <a:solidFill>
                  <a:srgbClr val="FF5042"/>
                </a:solidFill>
                <a:latin typeface="Bobby Jones"/>
                <a:ea typeface="Bobby Jones"/>
                <a:cs typeface="Bobby Jones"/>
                <a:sym typeface="Bobby Jones"/>
              </a:rPr>
              <a:t>PARENT TRAINING SERIES OVERVIEW</a:t>
            </a:r>
          </a:p>
        </p:txBody>
      </p:sp>
      <p:sp>
        <p:nvSpPr>
          <p:cNvPr id="9" name="TextBox 9"/>
          <p:cNvSpPr txBox="1"/>
          <p:nvPr/>
        </p:nvSpPr>
        <p:spPr>
          <a:xfrm>
            <a:off x="10703501" y="5181318"/>
            <a:ext cx="6555799" cy="262252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FFFBEF"/>
                </a:solidFill>
                <a:latin typeface="Nunito Bold"/>
                <a:ea typeface="Nunito Bold"/>
                <a:cs typeface="Nunito Bold"/>
                <a:sym typeface="Nunito Bold"/>
              </a:rPr>
              <a:t>This series builds your ABA knowledge step by step! Today we'll cover: the four functions of behavior, ABC data collection, functional assessments, and behavior consequences. Future sessions will expand on these foundations!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10738518">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flipH="1">
            <a:off x="8242258" y="3285597"/>
            <a:ext cx="2568301" cy="2637536"/>
          </a:xfrm>
          <a:custGeom>
            <a:avLst/>
            <a:gdLst/>
            <a:ahLst/>
            <a:cxnLst/>
            <a:rect l="l" t="t" r="r" b="b"/>
            <a:pathLst>
              <a:path w="2568301" h="2637536">
                <a:moveTo>
                  <a:pt x="2568301" y="0"/>
                </a:moveTo>
                <a:lnTo>
                  <a:pt x="0" y="0"/>
                </a:lnTo>
                <a:lnTo>
                  <a:pt x="0" y="2637536"/>
                </a:lnTo>
                <a:lnTo>
                  <a:pt x="2568301" y="2637536"/>
                </a:lnTo>
                <a:lnTo>
                  <a:pt x="2568301"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rot="1302861">
            <a:off x="10250422" y="68755"/>
            <a:ext cx="7901976" cy="8026026"/>
          </a:xfrm>
          <a:custGeom>
            <a:avLst/>
            <a:gdLst/>
            <a:ahLst/>
            <a:cxnLst/>
            <a:rect l="l" t="t" r="r" b="b"/>
            <a:pathLst>
              <a:path w="7901976" h="8026026">
                <a:moveTo>
                  <a:pt x="0" y="0"/>
                </a:moveTo>
                <a:lnTo>
                  <a:pt x="7901977" y="0"/>
                </a:lnTo>
                <a:lnTo>
                  <a:pt x="7901977" y="8026027"/>
                </a:lnTo>
                <a:lnTo>
                  <a:pt x="0" y="8026027"/>
                </a:lnTo>
                <a:lnTo>
                  <a:pt x="0" y="0"/>
                </a:lnTo>
                <a:close/>
              </a:path>
            </a:pathLst>
          </a:custGeom>
          <a:blipFill>
            <a:blip r:embed="rId6"/>
            <a:stretch>
              <a:fillRect/>
            </a:stretch>
          </a:blipFill>
        </p:spPr>
      </p:sp>
      <p:sp>
        <p:nvSpPr>
          <p:cNvPr id="8" name="TextBox 8"/>
          <p:cNvSpPr txBox="1"/>
          <p:nvPr/>
        </p:nvSpPr>
        <p:spPr>
          <a:xfrm>
            <a:off x="1028700" y="3054799"/>
            <a:ext cx="6705950" cy="1154132"/>
          </a:xfrm>
          <a:prstGeom prst="rect">
            <a:avLst/>
          </a:prstGeom>
        </p:spPr>
        <p:txBody>
          <a:bodyPr lIns="0" tIns="0" rIns="0" bIns="0" rtlCol="0" anchor="t">
            <a:spAutoFit/>
          </a:bodyPr>
          <a:lstStyle/>
          <a:p>
            <a:pPr marL="0" lvl="0" indent="0" algn="ctr">
              <a:lnSpc>
                <a:spcPts val="4452"/>
              </a:lnSpc>
            </a:pPr>
            <a:r>
              <a:rPr lang="en-US" sz="4408">
                <a:solidFill>
                  <a:srgbClr val="FF5042"/>
                </a:solidFill>
                <a:latin typeface="Bobby Jones"/>
                <a:ea typeface="Bobby Jones"/>
                <a:cs typeface="Bobby Jones"/>
                <a:sym typeface="Bobby Jones"/>
              </a:rPr>
              <a:t>WHAT IS AN OPERATIONAL DEFINITION?</a:t>
            </a:r>
          </a:p>
        </p:txBody>
      </p:sp>
      <p:sp>
        <p:nvSpPr>
          <p:cNvPr id="9" name="TextBox 9"/>
          <p:cNvSpPr txBox="1"/>
          <p:nvPr/>
        </p:nvSpPr>
        <p:spPr>
          <a:xfrm>
            <a:off x="1028700" y="5098976"/>
            <a:ext cx="6705950" cy="262252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FFFBEF"/>
                </a:solidFill>
                <a:latin typeface="Nunito Bold"/>
                <a:ea typeface="Nunito Bold"/>
                <a:cs typeface="Nunito Bold"/>
                <a:sym typeface="Nunito Bold"/>
              </a:rPr>
              <a:t>An operational definition is a clear, objective, and measurable description of a behavior. It ensures everyone on the team identifies and understands the behavior the same way!</a:t>
            </a:r>
          </a:p>
          <a:p>
            <a:pPr marL="0" lvl="0" indent="0" algn="ctr">
              <a:lnSpc>
                <a:spcPts val="3501"/>
              </a:lnSpc>
              <a:spcBef>
                <a:spcPct val="0"/>
              </a:spcBef>
            </a:pPr>
            <a:r>
              <a:rPr lang="en-US" sz="2500" b="1">
                <a:solidFill>
                  <a:srgbClr val="FFFBEF"/>
                </a:solidFill>
                <a:latin typeface="Nunito Bold"/>
                <a:ea typeface="Nunito Bold"/>
                <a:cs typeface="Nunito Bold"/>
                <a:sym typeface="Nunito Bold"/>
              </a:rPr>
              <a:t>Example: "Hitting" = closed fist contact to another person's 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0839274" y="1919146"/>
            <a:ext cx="6058230" cy="6314982"/>
          </a:xfrm>
          <a:custGeom>
            <a:avLst/>
            <a:gdLst/>
            <a:ahLst/>
            <a:cxnLst/>
            <a:rect l="l" t="t" r="r" b="b"/>
            <a:pathLst>
              <a:path w="6058230" h="6314982">
                <a:moveTo>
                  <a:pt x="0" y="0"/>
                </a:moveTo>
                <a:lnTo>
                  <a:pt x="6058230" y="0"/>
                </a:lnTo>
                <a:lnTo>
                  <a:pt x="6058230" y="6314982"/>
                </a:lnTo>
                <a:lnTo>
                  <a:pt x="0" y="6314982"/>
                </a:lnTo>
                <a:lnTo>
                  <a:pt x="0" y="0"/>
                </a:lnTo>
                <a:close/>
              </a:path>
            </a:pathLst>
          </a:custGeom>
          <a:blipFill>
            <a:blip r:embed="rId5"/>
            <a:stretch>
              <a:fillRect b="-7942"/>
            </a:stretch>
          </a:blipFill>
        </p:spPr>
      </p:sp>
      <p:sp>
        <p:nvSpPr>
          <p:cNvPr id="7" name="Freeform 7"/>
          <p:cNvSpPr/>
          <p:nvPr/>
        </p:nvSpPr>
        <p:spPr>
          <a:xfrm>
            <a:off x="8118083" y="3601219"/>
            <a:ext cx="2290391" cy="2352135"/>
          </a:xfrm>
          <a:custGeom>
            <a:avLst/>
            <a:gdLst/>
            <a:ahLst/>
            <a:cxnLst/>
            <a:rect l="l" t="t" r="r" b="b"/>
            <a:pathLst>
              <a:path w="2290391" h="2352135">
                <a:moveTo>
                  <a:pt x="0" y="0"/>
                </a:moveTo>
                <a:lnTo>
                  <a:pt x="2290392" y="0"/>
                </a:lnTo>
                <a:lnTo>
                  <a:pt x="2290392" y="2352135"/>
                </a:lnTo>
                <a:lnTo>
                  <a:pt x="0" y="2352135"/>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309054" y="7221071"/>
            <a:ext cx="3533283" cy="3582543"/>
          </a:xfrm>
          <a:custGeom>
            <a:avLst/>
            <a:gdLst/>
            <a:ahLst/>
            <a:cxnLst/>
            <a:rect l="l" t="t" r="r" b="b"/>
            <a:pathLst>
              <a:path w="3533283" h="3582543">
                <a:moveTo>
                  <a:pt x="0" y="0"/>
                </a:moveTo>
                <a:lnTo>
                  <a:pt x="3533283" y="0"/>
                </a:lnTo>
                <a:lnTo>
                  <a:pt x="3533283" y="3582543"/>
                </a:lnTo>
                <a:lnTo>
                  <a:pt x="0" y="3582543"/>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1028700" y="2326675"/>
            <a:ext cx="6705950" cy="1698017"/>
          </a:xfrm>
          <a:prstGeom prst="rect">
            <a:avLst/>
          </a:prstGeom>
        </p:spPr>
        <p:txBody>
          <a:bodyPr lIns="0" tIns="0" rIns="0" bIns="0" rtlCol="0" anchor="t">
            <a:spAutoFit/>
          </a:bodyPr>
          <a:lstStyle/>
          <a:p>
            <a:pPr marL="0" lvl="0" indent="0" algn="ctr">
              <a:lnSpc>
                <a:spcPts val="6486"/>
              </a:lnSpc>
            </a:pPr>
            <a:r>
              <a:rPr lang="en-US" sz="6422">
                <a:solidFill>
                  <a:srgbClr val="FFFBEF"/>
                </a:solidFill>
                <a:latin typeface="Bobby Jones"/>
                <a:ea typeface="Bobby Jones"/>
                <a:cs typeface="Bobby Jones"/>
                <a:sym typeface="Bobby Jones"/>
              </a:rPr>
              <a:t>THE FOUR FUNCTIONS OF BEHAVIOR</a:t>
            </a:r>
          </a:p>
        </p:txBody>
      </p:sp>
      <p:sp>
        <p:nvSpPr>
          <p:cNvPr id="10" name="TextBox 10"/>
          <p:cNvSpPr txBox="1"/>
          <p:nvPr/>
        </p:nvSpPr>
        <p:spPr>
          <a:xfrm>
            <a:off x="1028700" y="4914361"/>
            <a:ext cx="6705950" cy="2322841"/>
          </a:xfrm>
          <a:prstGeom prst="rect">
            <a:avLst/>
          </a:prstGeom>
        </p:spPr>
        <p:txBody>
          <a:bodyPr lIns="0" tIns="0" rIns="0" bIns="0" rtlCol="0" anchor="t">
            <a:spAutoFit/>
          </a:bodyPr>
          <a:lstStyle/>
          <a:p>
            <a:pPr marL="415517" lvl="1" indent="-207759" algn="ctr">
              <a:lnSpc>
                <a:spcPts val="2694"/>
              </a:lnSpc>
              <a:spcBef>
                <a:spcPct val="0"/>
              </a:spcBef>
              <a:buAutoNum type="arabicPeriod"/>
            </a:pPr>
            <a:r>
              <a:rPr lang="en-US" sz="1924" b="1">
                <a:solidFill>
                  <a:srgbClr val="000000"/>
                </a:solidFill>
                <a:latin typeface="Nunito Bold"/>
                <a:ea typeface="Nunito Bold"/>
                <a:cs typeface="Nunito Bold"/>
                <a:sym typeface="Nunito Bold"/>
              </a:rPr>
              <a:t>Attention: Behavior to gain social attention from others</a:t>
            </a:r>
          </a:p>
          <a:p>
            <a:pPr marL="415517" lvl="1" indent="-207759" algn="ctr">
              <a:lnSpc>
                <a:spcPts val="2694"/>
              </a:lnSpc>
              <a:spcBef>
                <a:spcPct val="0"/>
              </a:spcBef>
              <a:buAutoNum type="arabicPeriod"/>
            </a:pPr>
            <a:r>
              <a:rPr lang="en-US" sz="1924" b="1">
                <a:solidFill>
                  <a:srgbClr val="000000"/>
                </a:solidFill>
                <a:latin typeface="Nunito Bold"/>
                <a:ea typeface="Nunito Bold"/>
                <a:cs typeface="Nunito Bold"/>
                <a:sym typeface="Nunito Bold"/>
              </a:rPr>
              <a:t>Escape: Behavior to avoid or get out of something unpleasant</a:t>
            </a:r>
          </a:p>
          <a:p>
            <a:pPr marL="415517" lvl="1" indent="-207759" algn="ctr">
              <a:lnSpc>
                <a:spcPts val="2694"/>
              </a:lnSpc>
              <a:spcBef>
                <a:spcPct val="0"/>
              </a:spcBef>
              <a:buAutoNum type="arabicPeriod"/>
            </a:pPr>
            <a:r>
              <a:rPr lang="en-US" sz="1924" b="1">
                <a:solidFill>
                  <a:srgbClr val="000000"/>
                </a:solidFill>
                <a:latin typeface="Nunito Bold"/>
                <a:ea typeface="Nunito Bold"/>
                <a:cs typeface="Nunito Bold"/>
                <a:sym typeface="Nunito Bold"/>
              </a:rPr>
              <a:t>Access to Tangibles: Behavior to obtain a preferred item or activity</a:t>
            </a:r>
          </a:p>
          <a:p>
            <a:pPr marL="415517" lvl="1" indent="-207759" algn="ctr">
              <a:lnSpc>
                <a:spcPts val="2694"/>
              </a:lnSpc>
              <a:spcBef>
                <a:spcPct val="0"/>
              </a:spcBef>
              <a:buAutoNum type="arabicPeriod"/>
            </a:pPr>
            <a:r>
              <a:rPr lang="en-US" sz="1924" b="1">
                <a:solidFill>
                  <a:srgbClr val="000000"/>
                </a:solidFill>
                <a:latin typeface="Nunito Bold"/>
                <a:ea typeface="Nunito Bold"/>
                <a:cs typeface="Nunito Bold"/>
                <a:sym typeface="Nunito Bold"/>
              </a:rPr>
              <a:t>Sensory/Automatic: Behavior that provides internal sensory stimulation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a:extLst>
            <a:ext uri="{FF2B5EF4-FFF2-40B4-BE49-F238E27FC236}">
              <a16:creationId xmlns:a16="http://schemas.microsoft.com/office/drawing/2014/main" id="{05F8BC00-F93A-E109-56F1-E060693C4CF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D97E10-A65C-102A-096A-163BC52D2BF4}"/>
              </a:ext>
            </a:extLst>
          </p:cNvPr>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a:extLst>
              <a:ext uri="{FF2B5EF4-FFF2-40B4-BE49-F238E27FC236}">
                <a16:creationId xmlns:a16="http://schemas.microsoft.com/office/drawing/2014/main" id="{351C08BF-2291-C7F7-DD9E-0D48DB47D680}"/>
              </a:ext>
            </a:extLst>
          </p:cNvPr>
          <p:cNvSpPr/>
          <p:nvPr/>
        </p:nvSpPr>
        <p:spPr>
          <a:xfrm>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AA387887-BDB8-C135-EBD7-186A80C9D60F}"/>
              </a:ext>
            </a:extLst>
          </p:cNvPr>
          <p:cNvSpPr/>
          <p:nvPr/>
        </p:nvSpPr>
        <p:spPr>
          <a:xfrm rot="10800000">
            <a:off x="87927" y="-955"/>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a:extLst>
              <a:ext uri="{FF2B5EF4-FFF2-40B4-BE49-F238E27FC236}">
                <a16:creationId xmlns:a16="http://schemas.microsoft.com/office/drawing/2014/main" id="{2D0B24FC-6048-203F-5B5B-046504064B7F}"/>
              </a:ext>
            </a:extLst>
          </p:cNvPr>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a:extLst>
              <a:ext uri="{FF2B5EF4-FFF2-40B4-BE49-F238E27FC236}">
                <a16:creationId xmlns:a16="http://schemas.microsoft.com/office/drawing/2014/main" id="{E1BBDDD7-4DD8-C021-E71E-D90E9457CABB}"/>
              </a:ext>
            </a:extLst>
          </p:cNvPr>
          <p:cNvSpPr/>
          <p:nvPr/>
        </p:nvSpPr>
        <p:spPr>
          <a:xfrm>
            <a:off x="10839274" y="1919146"/>
            <a:ext cx="6058230" cy="6314982"/>
          </a:xfrm>
          <a:custGeom>
            <a:avLst/>
            <a:gdLst/>
            <a:ahLst/>
            <a:cxnLst/>
            <a:rect l="l" t="t" r="r" b="b"/>
            <a:pathLst>
              <a:path w="6058230" h="6314982">
                <a:moveTo>
                  <a:pt x="0" y="0"/>
                </a:moveTo>
                <a:lnTo>
                  <a:pt x="6058230" y="0"/>
                </a:lnTo>
                <a:lnTo>
                  <a:pt x="6058230" y="6314982"/>
                </a:lnTo>
                <a:lnTo>
                  <a:pt x="0" y="6314982"/>
                </a:lnTo>
                <a:lnTo>
                  <a:pt x="0" y="0"/>
                </a:lnTo>
                <a:close/>
              </a:path>
            </a:pathLst>
          </a:custGeom>
          <a:blipFill>
            <a:blip r:embed="rId5"/>
            <a:stretch>
              <a:fillRect b="-7942"/>
            </a:stretch>
          </a:blipFill>
        </p:spPr>
      </p:sp>
      <p:sp>
        <p:nvSpPr>
          <p:cNvPr id="7" name="Freeform 7">
            <a:extLst>
              <a:ext uri="{FF2B5EF4-FFF2-40B4-BE49-F238E27FC236}">
                <a16:creationId xmlns:a16="http://schemas.microsoft.com/office/drawing/2014/main" id="{238A4246-B3C5-1C94-63CF-9F91698221F5}"/>
              </a:ext>
            </a:extLst>
          </p:cNvPr>
          <p:cNvSpPr/>
          <p:nvPr/>
        </p:nvSpPr>
        <p:spPr>
          <a:xfrm>
            <a:off x="8118083" y="3601219"/>
            <a:ext cx="2290391" cy="2352135"/>
          </a:xfrm>
          <a:custGeom>
            <a:avLst/>
            <a:gdLst/>
            <a:ahLst/>
            <a:cxnLst/>
            <a:rect l="l" t="t" r="r" b="b"/>
            <a:pathLst>
              <a:path w="2290391" h="2352135">
                <a:moveTo>
                  <a:pt x="0" y="0"/>
                </a:moveTo>
                <a:lnTo>
                  <a:pt x="2290392" y="0"/>
                </a:lnTo>
                <a:lnTo>
                  <a:pt x="2290392" y="2352135"/>
                </a:lnTo>
                <a:lnTo>
                  <a:pt x="0" y="2352135"/>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a:extLst>
              <a:ext uri="{FF2B5EF4-FFF2-40B4-BE49-F238E27FC236}">
                <a16:creationId xmlns:a16="http://schemas.microsoft.com/office/drawing/2014/main" id="{5B879E34-8A51-D24F-6327-9631C0878A48}"/>
              </a:ext>
            </a:extLst>
          </p:cNvPr>
          <p:cNvSpPr/>
          <p:nvPr/>
        </p:nvSpPr>
        <p:spPr>
          <a:xfrm>
            <a:off x="-309054" y="7221071"/>
            <a:ext cx="3533283" cy="3582543"/>
          </a:xfrm>
          <a:custGeom>
            <a:avLst/>
            <a:gdLst/>
            <a:ahLst/>
            <a:cxnLst/>
            <a:rect l="l" t="t" r="r" b="b"/>
            <a:pathLst>
              <a:path w="3533283" h="3582543">
                <a:moveTo>
                  <a:pt x="0" y="0"/>
                </a:moveTo>
                <a:lnTo>
                  <a:pt x="3533283" y="0"/>
                </a:lnTo>
                <a:lnTo>
                  <a:pt x="3533283" y="3582543"/>
                </a:lnTo>
                <a:lnTo>
                  <a:pt x="0" y="3582543"/>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9" name="TextBox 9">
            <a:extLst>
              <a:ext uri="{FF2B5EF4-FFF2-40B4-BE49-F238E27FC236}">
                <a16:creationId xmlns:a16="http://schemas.microsoft.com/office/drawing/2014/main" id="{5AC1F88D-8B09-7570-1873-0516F6B7319D}"/>
              </a:ext>
            </a:extLst>
          </p:cNvPr>
          <p:cNvSpPr txBox="1"/>
          <p:nvPr/>
        </p:nvSpPr>
        <p:spPr>
          <a:xfrm>
            <a:off x="1216590" y="1731689"/>
            <a:ext cx="6705950" cy="1698017"/>
          </a:xfrm>
          <a:prstGeom prst="rect">
            <a:avLst/>
          </a:prstGeom>
        </p:spPr>
        <p:txBody>
          <a:bodyPr lIns="0" tIns="0" rIns="0" bIns="0" rtlCol="0" anchor="t">
            <a:spAutoFit/>
          </a:bodyPr>
          <a:lstStyle/>
          <a:p>
            <a:pPr algn="ctr">
              <a:lnSpc>
                <a:spcPts val="6486"/>
              </a:lnSpc>
            </a:pPr>
            <a:r>
              <a:rPr lang="en-US" sz="6400" dirty="0">
                <a:solidFill>
                  <a:srgbClr val="FFFBEF"/>
                </a:solidFill>
                <a:latin typeface="Bobby Jones"/>
                <a:ea typeface="Bobby Jones"/>
                <a:cs typeface="Bobby Jones"/>
                <a:sym typeface="Bobby Jones"/>
              </a:rPr>
              <a:t>THE FOUR FUNCTIONS OF BEHAVIOR </a:t>
            </a:r>
            <a:r>
              <a:rPr lang="en-US" sz="6400">
                <a:solidFill>
                  <a:srgbClr val="FFFBEF"/>
                </a:solidFill>
                <a:latin typeface="Bobby Jones"/>
                <a:ea typeface="Bobby Jones"/>
                <a:cs typeface="Bobby Jones"/>
                <a:sym typeface="Bobby Jones"/>
              </a:rPr>
              <a:t>Video</a:t>
            </a:r>
            <a:r>
              <a:rPr lang="en-US" sz="6400" dirty="0">
                <a:solidFill>
                  <a:srgbClr val="FFFBEF"/>
                </a:solidFill>
                <a:latin typeface="Bobby Jones"/>
                <a:ea typeface="Bobby Jones"/>
                <a:cs typeface="Bobby Jones"/>
                <a:sym typeface="Bobby Jones"/>
              </a:rPr>
              <a:t> </a:t>
            </a:r>
            <a:endParaRPr lang="en-US" sz="6422" dirty="0">
              <a:solidFill>
                <a:srgbClr val="FFFBEF"/>
              </a:solidFill>
              <a:latin typeface="Bobby Jones"/>
              <a:ea typeface="Bobby Jones"/>
              <a:cs typeface="Bobby Jones"/>
              <a:sym typeface="Bobby Jones"/>
            </a:endParaRPr>
          </a:p>
        </p:txBody>
      </p:sp>
      <p:sp>
        <p:nvSpPr>
          <p:cNvPr id="10" name="TextBox 10">
            <a:extLst>
              <a:ext uri="{FF2B5EF4-FFF2-40B4-BE49-F238E27FC236}">
                <a16:creationId xmlns:a16="http://schemas.microsoft.com/office/drawing/2014/main" id="{94775F4D-D163-E30A-9AE8-D0AC8233533F}"/>
              </a:ext>
            </a:extLst>
          </p:cNvPr>
          <p:cNvSpPr txBox="1"/>
          <p:nvPr/>
        </p:nvSpPr>
        <p:spPr>
          <a:xfrm>
            <a:off x="1028700" y="4914361"/>
            <a:ext cx="6705950" cy="670312"/>
          </a:xfrm>
          <a:prstGeom prst="rect">
            <a:avLst/>
          </a:prstGeom>
        </p:spPr>
        <p:txBody>
          <a:bodyPr lIns="0" tIns="0" rIns="0" bIns="0" rtlCol="0" anchor="t">
            <a:spAutoFit/>
          </a:bodyPr>
          <a:lstStyle/>
          <a:p>
            <a:pPr marL="207645" lvl="1" algn="ctr">
              <a:lnSpc>
                <a:spcPts val="2694"/>
              </a:lnSpc>
              <a:spcBef>
                <a:spcPct val="0"/>
              </a:spcBef>
            </a:pPr>
            <a:r>
              <a:rPr lang="en-US" sz="1900" dirty="0">
                <a:solidFill>
                  <a:srgbClr val="000000"/>
                </a:solidFill>
                <a:ea typeface="+mn-lt"/>
                <a:cs typeface="+mn-lt"/>
                <a:hlinkClick r:id="rId8"/>
              </a:rPr>
              <a:t>The 4 Functions of Behavior Explained | A Parent &amp; Caregiver Guide</a:t>
            </a:r>
            <a:endParaRPr lang="en-US"/>
          </a:p>
        </p:txBody>
      </p:sp>
      <p:pic>
        <p:nvPicPr>
          <p:cNvPr id="11" name="Picture 10" descr="A video camera with a play button&#10;&#10;AI-generated content may be incorrect.">
            <a:extLst>
              <a:ext uri="{FF2B5EF4-FFF2-40B4-BE49-F238E27FC236}">
                <a16:creationId xmlns:a16="http://schemas.microsoft.com/office/drawing/2014/main" id="{CB8B0244-AE32-F9B9-F72B-643FD22C7C08}"/>
              </a:ext>
            </a:extLst>
          </p:cNvPr>
          <p:cNvPicPr>
            <a:picLocks noChangeAspect="1"/>
          </p:cNvPicPr>
          <p:nvPr/>
        </p:nvPicPr>
        <p:blipFill>
          <a:blip r:embed="rId9"/>
          <a:srcRect r="269"/>
          <a:stretch>
            <a:fillRect/>
          </a:stretch>
        </p:blipFill>
        <p:spPr>
          <a:xfrm>
            <a:off x="1719979" y="5962846"/>
            <a:ext cx="4905494" cy="4890501"/>
          </a:xfrm>
          <a:prstGeom prst="rect">
            <a:avLst/>
          </a:prstGeom>
        </p:spPr>
      </p:pic>
    </p:spTree>
    <p:extLst>
      <p:ext uri="{BB962C8B-B14F-4D97-AF65-F5344CB8AC3E}">
        <p14:creationId xmlns:p14="http://schemas.microsoft.com/office/powerpoint/2010/main" val="373728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5400000">
            <a:off x="8075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816581" y="2788131"/>
            <a:ext cx="9318040" cy="4663112"/>
          </a:xfrm>
          <a:custGeom>
            <a:avLst/>
            <a:gdLst/>
            <a:ahLst/>
            <a:cxnLst/>
            <a:rect l="l" t="t" r="r" b="b"/>
            <a:pathLst>
              <a:path w="9318040" h="4663112">
                <a:moveTo>
                  <a:pt x="0" y="0"/>
                </a:moveTo>
                <a:lnTo>
                  <a:pt x="9318040" y="0"/>
                </a:lnTo>
                <a:lnTo>
                  <a:pt x="9318040" y="4663112"/>
                </a:lnTo>
                <a:lnTo>
                  <a:pt x="0" y="4663112"/>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7449229" y="3776780"/>
            <a:ext cx="2692546" cy="2685814"/>
          </a:xfrm>
          <a:custGeom>
            <a:avLst/>
            <a:gdLst/>
            <a:ahLst/>
            <a:cxnLst/>
            <a:rect l="l" t="t" r="r" b="b"/>
            <a:pathLst>
              <a:path w="2692546" h="2685814">
                <a:moveTo>
                  <a:pt x="0" y="0"/>
                </a:moveTo>
                <a:lnTo>
                  <a:pt x="2692546" y="0"/>
                </a:lnTo>
                <a:lnTo>
                  <a:pt x="2692546"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0997582" y="739558"/>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4634485" y="82086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1884544" y="1707522"/>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4429192" y="8025605"/>
            <a:ext cx="410585" cy="483042"/>
          </a:xfrm>
          <a:custGeom>
            <a:avLst/>
            <a:gdLst/>
            <a:ahLst/>
            <a:cxnLst/>
            <a:rect l="l" t="t" r="r" b="b"/>
            <a:pathLst>
              <a:path w="410585" h="483042">
                <a:moveTo>
                  <a:pt x="0" y="0"/>
                </a:moveTo>
                <a:lnTo>
                  <a:pt x="410586" y="0"/>
                </a:lnTo>
                <a:lnTo>
                  <a:pt x="410586" y="483041"/>
                </a:lnTo>
                <a:lnTo>
                  <a:pt x="0" y="48304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546460" y="2665876"/>
            <a:ext cx="4746352" cy="5998549"/>
          </a:xfrm>
          <a:custGeom>
            <a:avLst/>
            <a:gdLst/>
            <a:ahLst/>
            <a:cxnLst/>
            <a:rect l="l" t="t" r="r" b="b"/>
            <a:pathLst>
              <a:path w="4746352" h="5998549">
                <a:moveTo>
                  <a:pt x="0" y="0"/>
                </a:moveTo>
                <a:lnTo>
                  <a:pt x="4746351" y="0"/>
                </a:lnTo>
                <a:lnTo>
                  <a:pt x="4746351" y="5998548"/>
                </a:lnTo>
                <a:lnTo>
                  <a:pt x="0" y="5998548"/>
                </a:lnTo>
                <a:lnTo>
                  <a:pt x="0" y="0"/>
                </a:lnTo>
                <a:close/>
              </a:path>
            </a:pathLst>
          </a:custGeom>
          <a:blipFill>
            <a:blip r:embed="rId6"/>
            <a:stretch>
              <a:fillRect/>
            </a:stretch>
          </a:blipFill>
        </p:spPr>
      </p:sp>
      <p:sp>
        <p:nvSpPr>
          <p:cNvPr id="10" name="TextBox 10"/>
          <p:cNvSpPr txBox="1"/>
          <p:nvPr/>
        </p:nvSpPr>
        <p:spPr>
          <a:xfrm>
            <a:off x="9995214" y="2515149"/>
            <a:ext cx="7076496" cy="2183201"/>
          </a:xfrm>
          <a:prstGeom prst="rect">
            <a:avLst/>
          </a:prstGeom>
        </p:spPr>
        <p:txBody>
          <a:bodyPr lIns="0" tIns="0" rIns="0" bIns="0" rtlCol="0" anchor="t">
            <a:spAutoFit/>
          </a:bodyPr>
          <a:lstStyle/>
          <a:p>
            <a:pPr marL="0" lvl="0" indent="0" algn="ctr">
              <a:lnSpc>
                <a:spcPts val="5664"/>
              </a:lnSpc>
            </a:pPr>
            <a:r>
              <a:rPr lang="en-US" sz="5608">
                <a:solidFill>
                  <a:srgbClr val="5398CF"/>
                </a:solidFill>
                <a:latin typeface="Bobby Jones"/>
                <a:ea typeface="Bobby Jones"/>
                <a:cs typeface="Bobby Jones"/>
                <a:sym typeface="Bobby Jones"/>
              </a:rPr>
              <a:t>UNDERSTANDING ANTECEDENTS: ABC DATA COLLECTION</a:t>
            </a:r>
          </a:p>
        </p:txBody>
      </p:sp>
      <p:sp>
        <p:nvSpPr>
          <p:cNvPr id="11" name="TextBox 11"/>
          <p:cNvSpPr txBox="1"/>
          <p:nvPr/>
        </p:nvSpPr>
        <p:spPr>
          <a:xfrm>
            <a:off x="10330638" y="5190843"/>
            <a:ext cx="6555799" cy="4206857"/>
          </a:xfrm>
          <a:prstGeom prst="rect">
            <a:avLst/>
          </a:prstGeom>
        </p:spPr>
        <p:txBody>
          <a:bodyPr lIns="0" tIns="0" rIns="0" bIns="0" rtlCol="0" anchor="t">
            <a:spAutoFit/>
          </a:bodyPr>
          <a:lstStyle/>
          <a:p>
            <a:pPr marL="0" lvl="0" indent="0" algn="ctr">
              <a:lnSpc>
                <a:spcPts val="3006"/>
              </a:lnSpc>
              <a:spcBef>
                <a:spcPct val="0"/>
              </a:spcBef>
            </a:pPr>
            <a:r>
              <a:rPr lang="en-US" sz="2147" b="1">
                <a:solidFill>
                  <a:srgbClr val="000000"/>
                </a:solidFill>
                <a:latin typeface="Nunito Bold"/>
                <a:ea typeface="Nunito Bold"/>
                <a:cs typeface="Nunito Bold"/>
                <a:sym typeface="Nunito Bold"/>
              </a:rPr>
              <a:t>A = Antecedent: What happens before the behavior</a:t>
            </a:r>
          </a:p>
          <a:p>
            <a:pPr marL="0" lvl="0" indent="0" algn="ctr">
              <a:lnSpc>
                <a:spcPts val="3006"/>
              </a:lnSpc>
              <a:spcBef>
                <a:spcPct val="0"/>
              </a:spcBef>
            </a:pPr>
            <a:r>
              <a:rPr lang="en-US" sz="2147" b="1">
                <a:solidFill>
                  <a:srgbClr val="000000"/>
                </a:solidFill>
                <a:latin typeface="Nunito Bold"/>
                <a:ea typeface="Nunito Bold"/>
                <a:cs typeface="Nunito Bold"/>
                <a:sym typeface="Nunito Bold"/>
              </a:rPr>
              <a:t>B = Behavior: The observable action we see</a:t>
            </a:r>
          </a:p>
          <a:p>
            <a:pPr marL="0" lvl="0" indent="0" algn="ctr">
              <a:lnSpc>
                <a:spcPts val="3006"/>
              </a:lnSpc>
              <a:spcBef>
                <a:spcPct val="0"/>
              </a:spcBef>
            </a:pPr>
            <a:r>
              <a:rPr lang="en-US" sz="2147" b="1">
                <a:solidFill>
                  <a:srgbClr val="000000"/>
                </a:solidFill>
                <a:latin typeface="Nunito Bold"/>
                <a:ea typeface="Nunito Bold"/>
                <a:cs typeface="Nunito Bold"/>
                <a:sym typeface="Nunito Bold"/>
              </a:rPr>
              <a:t>C = Consequence: What happens after the behavior</a:t>
            </a:r>
          </a:p>
          <a:p>
            <a:pPr marL="0" lvl="0" indent="0" algn="ctr">
              <a:lnSpc>
                <a:spcPts val="3006"/>
              </a:lnSpc>
              <a:spcBef>
                <a:spcPct val="0"/>
              </a:spcBef>
            </a:pPr>
            <a:endParaRPr lang="en-US" sz="2147" b="1">
              <a:solidFill>
                <a:srgbClr val="000000"/>
              </a:solidFill>
              <a:latin typeface="Nunito Bold"/>
              <a:ea typeface="Nunito Bold"/>
              <a:cs typeface="Nunito Bold"/>
              <a:sym typeface="Nunito Bold"/>
            </a:endParaRPr>
          </a:p>
          <a:p>
            <a:pPr marL="0" lvl="0" indent="0" algn="ctr">
              <a:lnSpc>
                <a:spcPts val="3006"/>
              </a:lnSpc>
              <a:spcBef>
                <a:spcPct val="0"/>
              </a:spcBef>
            </a:pPr>
            <a:endParaRPr lang="en-US" sz="2147" b="1">
              <a:solidFill>
                <a:srgbClr val="000000"/>
              </a:solidFill>
              <a:latin typeface="Nunito Bold"/>
              <a:ea typeface="Nunito Bold"/>
              <a:cs typeface="Nunito Bold"/>
              <a:sym typeface="Nunito Bold"/>
            </a:endParaRPr>
          </a:p>
          <a:p>
            <a:pPr marL="0" lvl="0" indent="0" algn="ctr">
              <a:lnSpc>
                <a:spcPts val="3006"/>
              </a:lnSpc>
              <a:spcBef>
                <a:spcPct val="0"/>
              </a:spcBef>
            </a:pPr>
            <a:r>
              <a:rPr lang="en-US" sz="2100" b="1" dirty="0">
                <a:solidFill>
                  <a:srgbClr val="000000"/>
                </a:solidFill>
                <a:latin typeface="Nunito Bold"/>
                <a:ea typeface="Nunito Bold"/>
                <a:cs typeface="Nunito Bold"/>
                <a:sym typeface="Nunito Bold"/>
              </a:rPr>
              <a:t>Collecting ABC data helps us identify why behaviors occur!</a:t>
            </a:r>
            <a:endParaRPr lang="en-US" sz="2100" b="1" dirty="0">
              <a:solidFill>
                <a:srgbClr val="000000"/>
              </a:solidFill>
              <a:latin typeface="Nunito Bold"/>
              <a:ea typeface="Nunito Bold"/>
              <a:cs typeface="Nunito Bold"/>
            </a:endParaRPr>
          </a:p>
          <a:p>
            <a:pPr algn="ctr">
              <a:lnSpc>
                <a:spcPts val="3006"/>
              </a:lnSpc>
              <a:spcBef>
                <a:spcPct val="0"/>
              </a:spcBef>
            </a:pPr>
            <a:endParaRPr lang="en-US" sz="2100" b="1" dirty="0">
              <a:solidFill>
                <a:srgbClr val="000000"/>
              </a:solidFill>
              <a:latin typeface="Nunito Bold"/>
              <a:ea typeface="Nunito Bold"/>
              <a:cs typeface="Nunito Bold"/>
            </a:endParaRPr>
          </a:p>
          <a:p>
            <a:pPr algn="ctr">
              <a:lnSpc>
                <a:spcPts val="3006"/>
              </a:lnSpc>
              <a:spcBef>
                <a:spcPct val="0"/>
              </a:spcBef>
            </a:pPr>
            <a:endParaRPr lang="en-US" sz="2100" b="1" dirty="0">
              <a:solidFill>
                <a:srgbClr val="000000"/>
              </a:solidFill>
              <a:latin typeface="Nunito Bold"/>
              <a:ea typeface="Nunito Bold"/>
              <a:cs typeface="Nunito Bold"/>
            </a:endParaRPr>
          </a:p>
          <a:p>
            <a:pPr algn="ctr">
              <a:lnSpc>
                <a:spcPts val="3006"/>
              </a:lnSpc>
              <a:spcBef>
                <a:spcPct val="0"/>
              </a:spcBef>
            </a:pPr>
            <a:endParaRPr lang="en-US" sz="2100" b="1" dirty="0">
              <a:solidFill>
                <a:srgbClr val="000000"/>
              </a:solidFill>
              <a:latin typeface="Nunito Bold"/>
              <a:ea typeface="+mn-lt"/>
              <a:cs typeface="+mn-lt"/>
            </a:endParaRPr>
          </a:p>
          <a:p>
            <a:pPr algn="ctr">
              <a:lnSpc>
                <a:spcPts val="3006"/>
              </a:lnSpc>
              <a:spcBef>
                <a:spcPct val="0"/>
              </a:spcBef>
            </a:pPr>
            <a:r>
              <a:rPr lang="en-US" sz="2100" dirty="0">
                <a:solidFill>
                  <a:srgbClr val="000000"/>
                </a:solidFill>
                <a:ea typeface="+mn-lt"/>
                <a:cs typeface="+mn-lt"/>
                <a:hlinkClick r:id="rId7"/>
              </a:rPr>
              <a:t>ABC Data Collection Explained | A Parent &amp; Caregiver Guide</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075463" y="-460676"/>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a:off x="1190562" y="1985422"/>
            <a:ext cx="5778062" cy="5778062"/>
          </a:xfrm>
          <a:custGeom>
            <a:avLst/>
            <a:gdLst/>
            <a:ahLst/>
            <a:cxnLst/>
            <a:rect l="l" t="t" r="r" b="b"/>
            <a:pathLst>
              <a:path w="5778062" h="5778062">
                <a:moveTo>
                  <a:pt x="0" y="0"/>
                </a:moveTo>
                <a:lnTo>
                  <a:pt x="5778062" y="0"/>
                </a:lnTo>
                <a:lnTo>
                  <a:pt x="5778062" y="5778063"/>
                </a:lnTo>
                <a:lnTo>
                  <a:pt x="0" y="5778063"/>
                </a:lnTo>
                <a:lnTo>
                  <a:pt x="0" y="0"/>
                </a:lnTo>
                <a:close/>
              </a:path>
            </a:pathLst>
          </a:custGeom>
          <a:blipFill>
            <a:blip r:embed="rId4"/>
            <a:stretch>
              <a:fillRect/>
            </a:stretch>
          </a:blipFill>
        </p:spPr>
      </p:sp>
      <p:sp>
        <p:nvSpPr>
          <p:cNvPr id="5" name="TextBox 5"/>
          <p:cNvSpPr txBox="1"/>
          <p:nvPr/>
        </p:nvSpPr>
        <p:spPr>
          <a:xfrm>
            <a:off x="9995214" y="2515149"/>
            <a:ext cx="7076496" cy="2897576"/>
          </a:xfrm>
          <a:prstGeom prst="rect">
            <a:avLst/>
          </a:prstGeom>
        </p:spPr>
        <p:txBody>
          <a:bodyPr lIns="0" tIns="0" rIns="0" bIns="0" rtlCol="0" anchor="t">
            <a:spAutoFit/>
          </a:bodyPr>
          <a:lstStyle/>
          <a:p>
            <a:pPr marL="0" lvl="0" indent="0" algn="ctr">
              <a:lnSpc>
                <a:spcPts val="5664"/>
              </a:lnSpc>
            </a:pPr>
            <a:r>
              <a:rPr lang="en-US" sz="5608">
                <a:solidFill>
                  <a:srgbClr val="5398CF"/>
                </a:solidFill>
                <a:latin typeface="Bobby Jones"/>
                <a:ea typeface="Bobby Jones"/>
                <a:cs typeface="Bobby Jones"/>
                <a:sym typeface="Bobby Jones"/>
              </a:rPr>
              <a:t>PRACTICE SCENARIO: TAKING ABC DATA</a:t>
            </a:r>
          </a:p>
          <a:p>
            <a:pPr marL="0" lvl="0" indent="0" algn="ctr">
              <a:lnSpc>
                <a:spcPts val="5664"/>
              </a:lnSpc>
            </a:pPr>
            <a:endParaRPr lang="en-US" sz="5608">
              <a:solidFill>
                <a:srgbClr val="5398CF"/>
              </a:solidFill>
              <a:latin typeface="Bobby Jones"/>
              <a:ea typeface="Bobby Jones"/>
              <a:cs typeface="Bobby Jones"/>
              <a:sym typeface="Bobby Jones"/>
            </a:endParaRPr>
          </a:p>
          <a:p>
            <a:pPr marL="0" lvl="0" indent="0" algn="ctr">
              <a:lnSpc>
                <a:spcPts val="5664"/>
              </a:lnSpc>
            </a:pPr>
            <a:endParaRPr lang="en-US" sz="5608">
              <a:solidFill>
                <a:srgbClr val="5398CF"/>
              </a:solidFill>
              <a:latin typeface="Bobby Jones"/>
              <a:ea typeface="Bobby Jones"/>
              <a:cs typeface="Bobby Jones"/>
              <a:sym typeface="Bobby Jones"/>
            </a:endParaRPr>
          </a:p>
        </p:txBody>
      </p:sp>
      <p:sp>
        <p:nvSpPr>
          <p:cNvPr id="6" name="TextBox 6"/>
          <p:cNvSpPr txBox="1"/>
          <p:nvPr/>
        </p:nvSpPr>
        <p:spPr>
          <a:xfrm>
            <a:off x="9144000" y="4288746"/>
            <a:ext cx="8233052" cy="5327084"/>
          </a:xfrm>
          <a:prstGeom prst="rect">
            <a:avLst/>
          </a:prstGeom>
        </p:spPr>
        <p:txBody>
          <a:bodyPr lIns="0" tIns="0" rIns="0" bIns="0" rtlCol="0" anchor="t">
            <a:spAutoFit/>
          </a:bodyPr>
          <a:lstStyle/>
          <a:p>
            <a:pPr algn="ctr">
              <a:lnSpc>
                <a:spcPts val="3006"/>
              </a:lnSpc>
            </a:pPr>
            <a:r>
              <a:rPr lang="en-US" sz="2147" b="1">
                <a:solidFill>
                  <a:srgbClr val="000000"/>
                </a:solidFill>
                <a:latin typeface="Nunito Bold"/>
                <a:ea typeface="Nunito Bold"/>
                <a:cs typeface="Nunito Bold"/>
                <a:sym typeface="Nunito Bold"/>
              </a:rPr>
              <a:t>Mom tells 7-year-old Jackson that it is time to turn off the iPad and begin homework. Jackson says, “No, I’m not doing homework!” and throws the iPad onto the couch. He then begins crying loudly and runs to his bedroom. Mom follows him to the room and tells him he can take a 10-minute break before starting homework.</a:t>
            </a:r>
          </a:p>
          <a:p>
            <a:pPr algn="ctr">
              <a:lnSpc>
                <a:spcPts val="3006"/>
              </a:lnSpc>
            </a:pPr>
            <a:endParaRPr lang="en-US" sz="2147" b="1">
              <a:solidFill>
                <a:srgbClr val="000000"/>
              </a:solidFill>
              <a:latin typeface="Nunito Bold"/>
              <a:ea typeface="Nunito Bold"/>
              <a:cs typeface="Nunito Bold"/>
              <a:sym typeface="Nunito Bold"/>
            </a:endParaRPr>
          </a:p>
          <a:p>
            <a:pPr algn="ctr">
              <a:lnSpc>
                <a:spcPts val="3006"/>
              </a:lnSpc>
            </a:pPr>
            <a:endParaRPr lang="en-US" sz="2147" b="1">
              <a:solidFill>
                <a:srgbClr val="000000"/>
              </a:solidFill>
              <a:latin typeface="Nunito Bold"/>
              <a:ea typeface="Nunito Bold"/>
              <a:cs typeface="Nunito Bold"/>
              <a:sym typeface="Nunito Bold"/>
            </a:endParaRPr>
          </a:p>
          <a:p>
            <a:pPr algn="ctr">
              <a:lnSpc>
                <a:spcPts val="3006"/>
              </a:lnSpc>
            </a:pPr>
            <a:r>
              <a:rPr lang="en-US" sz="2147">
                <a:solidFill>
                  <a:srgbClr val="000000"/>
                </a:solidFill>
                <a:latin typeface="Nunito"/>
                <a:ea typeface="Nunito"/>
                <a:cs typeface="Nunito"/>
                <a:sym typeface="Nunito"/>
              </a:rPr>
              <a:t>Discussion Questions</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before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Was the behavior observable and measurable?</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after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might the child have been trying to gain or avoid?</a:t>
            </a:r>
          </a:p>
          <a:p>
            <a:pPr marL="0" lvl="0" indent="0" algn="ctr">
              <a:lnSpc>
                <a:spcPts val="3006"/>
              </a:lnSpc>
              <a:spcBef>
                <a:spcPct val="0"/>
              </a:spcBef>
            </a:pPr>
            <a:endParaRPr lang="en-US" sz="2147">
              <a:solidFill>
                <a:srgbClr val="000000"/>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075463" y="-460676"/>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a:off x="209333" y="1225761"/>
            <a:ext cx="7645563" cy="7645563"/>
          </a:xfrm>
          <a:custGeom>
            <a:avLst/>
            <a:gdLst/>
            <a:ahLst/>
            <a:cxnLst/>
            <a:rect l="l" t="t" r="r" b="b"/>
            <a:pathLst>
              <a:path w="7645563" h="7645563">
                <a:moveTo>
                  <a:pt x="0" y="0"/>
                </a:moveTo>
                <a:lnTo>
                  <a:pt x="7645562" y="0"/>
                </a:lnTo>
                <a:lnTo>
                  <a:pt x="7645562" y="7645563"/>
                </a:lnTo>
                <a:lnTo>
                  <a:pt x="0" y="7645563"/>
                </a:lnTo>
                <a:lnTo>
                  <a:pt x="0" y="0"/>
                </a:lnTo>
                <a:close/>
              </a:path>
            </a:pathLst>
          </a:custGeom>
          <a:blipFill>
            <a:blip r:embed="rId4"/>
            <a:stretch>
              <a:fillRect/>
            </a:stretch>
          </a:blipFill>
        </p:spPr>
      </p:sp>
      <p:sp>
        <p:nvSpPr>
          <p:cNvPr id="5" name="TextBox 5"/>
          <p:cNvSpPr txBox="1"/>
          <p:nvPr/>
        </p:nvSpPr>
        <p:spPr>
          <a:xfrm>
            <a:off x="9995214" y="2515149"/>
            <a:ext cx="7076496" cy="2897576"/>
          </a:xfrm>
          <a:prstGeom prst="rect">
            <a:avLst/>
          </a:prstGeom>
        </p:spPr>
        <p:txBody>
          <a:bodyPr lIns="0" tIns="0" rIns="0" bIns="0" rtlCol="0" anchor="t">
            <a:spAutoFit/>
          </a:bodyPr>
          <a:lstStyle/>
          <a:p>
            <a:pPr marL="0" lvl="0" indent="0" algn="ctr">
              <a:lnSpc>
                <a:spcPts val="5664"/>
              </a:lnSpc>
            </a:pPr>
            <a:r>
              <a:rPr lang="en-US" sz="5608">
                <a:solidFill>
                  <a:srgbClr val="5398CF"/>
                </a:solidFill>
                <a:latin typeface="Bobby Jones"/>
                <a:ea typeface="Bobby Jones"/>
                <a:cs typeface="Bobby Jones"/>
                <a:sym typeface="Bobby Jones"/>
              </a:rPr>
              <a:t>PRACTICE SCENARIO: TAKING ABC DATA</a:t>
            </a:r>
          </a:p>
          <a:p>
            <a:pPr marL="0" lvl="0" indent="0" algn="ctr">
              <a:lnSpc>
                <a:spcPts val="5664"/>
              </a:lnSpc>
            </a:pPr>
            <a:endParaRPr lang="en-US" sz="5608">
              <a:solidFill>
                <a:srgbClr val="5398CF"/>
              </a:solidFill>
              <a:latin typeface="Bobby Jones"/>
              <a:ea typeface="Bobby Jones"/>
              <a:cs typeface="Bobby Jones"/>
              <a:sym typeface="Bobby Jones"/>
            </a:endParaRPr>
          </a:p>
          <a:p>
            <a:pPr marL="0" lvl="0" indent="0" algn="ctr">
              <a:lnSpc>
                <a:spcPts val="5664"/>
              </a:lnSpc>
            </a:pPr>
            <a:endParaRPr lang="en-US" sz="5608">
              <a:solidFill>
                <a:srgbClr val="5398CF"/>
              </a:solidFill>
              <a:latin typeface="Bobby Jones"/>
              <a:ea typeface="Bobby Jones"/>
              <a:cs typeface="Bobby Jones"/>
              <a:sym typeface="Bobby Jones"/>
            </a:endParaRPr>
          </a:p>
        </p:txBody>
      </p:sp>
      <p:sp>
        <p:nvSpPr>
          <p:cNvPr id="6" name="TextBox 6"/>
          <p:cNvSpPr txBox="1"/>
          <p:nvPr/>
        </p:nvSpPr>
        <p:spPr>
          <a:xfrm>
            <a:off x="9144000" y="4288746"/>
            <a:ext cx="8233052" cy="6089084"/>
          </a:xfrm>
          <a:prstGeom prst="rect">
            <a:avLst/>
          </a:prstGeom>
        </p:spPr>
        <p:txBody>
          <a:bodyPr lIns="0" tIns="0" rIns="0" bIns="0" rtlCol="0" anchor="t">
            <a:spAutoFit/>
          </a:bodyPr>
          <a:lstStyle/>
          <a:p>
            <a:pPr algn="ctr">
              <a:lnSpc>
                <a:spcPts val="3006"/>
              </a:lnSpc>
            </a:pPr>
            <a:r>
              <a:rPr lang="en-US" sz="2147" b="1">
                <a:solidFill>
                  <a:srgbClr val="000000"/>
                </a:solidFill>
                <a:latin typeface="Nunito Bold"/>
                <a:ea typeface="Nunito Bold"/>
                <a:cs typeface="Nunito Bold"/>
                <a:sym typeface="Nunito Bold"/>
              </a:rPr>
              <a:t>Over the past several weeks, whenever Mom talks on the phone, 6-year-old Ava begins pulling items off the coffee table and throwing them onto the floor. During today’s phone call, Ava again throws magazines and remote controls onto the ground while looking toward Mom. Mom immediately tells Ava to stop, takes the items away, and ends her phone call to talk to Ava about her behavior.</a:t>
            </a:r>
          </a:p>
          <a:p>
            <a:pPr algn="ctr">
              <a:lnSpc>
                <a:spcPts val="3006"/>
              </a:lnSpc>
            </a:pPr>
            <a:endParaRPr lang="en-US" sz="2147" b="1">
              <a:solidFill>
                <a:srgbClr val="000000"/>
              </a:solidFill>
              <a:latin typeface="Nunito Bold"/>
              <a:ea typeface="Nunito Bold"/>
              <a:cs typeface="Nunito Bold"/>
              <a:sym typeface="Nunito Bold"/>
            </a:endParaRPr>
          </a:p>
          <a:p>
            <a:pPr algn="ctr">
              <a:lnSpc>
                <a:spcPts val="3006"/>
              </a:lnSpc>
            </a:pPr>
            <a:r>
              <a:rPr lang="en-US" sz="2147">
                <a:solidFill>
                  <a:srgbClr val="000000"/>
                </a:solidFill>
                <a:latin typeface="Nunito"/>
                <a:ea typeface="Nunito"/>
                <a:cs typeface="Nunito"/>
                <a:sym typeface="Nunito"/>
              </a:rPr>
              <a:t>Discussion Questions</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pattern do you notice in this scenario?</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before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specific behaviors should be recorded?</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after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How might attention be maintaining this behavior over time?</a:t>
            </a:r>
          </a:p>
          <a:p>
            <a:pPr marL="463599" lvl="1" indent="-231800" algn="ctr">
              <a:lnSpc>
                <a:spcPts val="3006"/>
              </a:lnSpc>
              <a:buFont typeface="Arial"/>
              <a:buChar char="•"/>
            </a:pPr>
            <a:endParaRPr lang="en-US" sz="2147">
              <a:solidFill>
                <a:srgbClr val="000000"/>
              </a:solidFill>
              <a:latin typeface="Nunito"/>
              <a:ea typeface="Nunito"/>
              <a:cs typeface="Nunito"/>
              <a:sym typeface="Nunito"/>
            </a:endParaRPr>
          </a:p>
          <a:p>
            <a:pPr marL="0" lvl="0" indent="0" algn="ctr">
              <a:lnSpc>
                <a:spcPts val="3006"/>
              </a:lnSpc>
              <a:spcBef>
                <a:spcPct val="0"/>
              </a:spcBef>
            </a:pPr>
            <a:endParaRPr lang="en-US" sz="2147">
              <a:solidFill>
                <a:srgbClr val="000000"/>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075463" y="-460676"/>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a:off x="269794" y="1720511"/>
            <a:ext cx="7384429" cy="7384429"/>
          </a:xfrm>
          <a:custGeom>
            <a:avLst/>
            <a:gdLst/>
            <a:ahLst/>
            <a:cxnLst/>
            <a:rect l="l" t="t" r="r" b="b"/>
            <a:pathLst>
              <a:path w="7384429" h="7384429">
                <a:moveTo>
                  <a:pt x="0" y="0"/>
                </a:moveTo>
                <a:lnTo>
                  <a:pt x="7384429" y="0"/>
                </a:lnTo>
                <a:lnTo>
                  <a:pt x="7384429" y="7384429"/>
                </a:lnTo>
                <a:lnTo>
                  <a:pt x="0" y="7384429"/>
                </a:lnTo>
                <a:lnTo>
                  <a:pt x="0" y="0"/>
                </a:lnTo>
                <a:close/>
              </a:path>
            </a:pathLst>
          </a:custGeom>
          <a:blipFill>
            <a:blip r:embed="rId4"/>
            <a:stretch>
              <a:fillRect/>
            </a:stretch>
          </a:blipFill>
        </p:spPr>
      </p:sp>
      <p:sp>
        <p:nvSpPr>
          <p:cNvPr id="5" name="TextBox 5"/>
          <p:cNvSpPr txBox="1"/>
          <p:nvPr/>
        </p:nvSpPr>
        <p:spPr>
          <a:xfrm>
            <a:off x="9995214" y="2515149"/>
            <a:ext cx="7076496" cy="2897576"/>
          </a:xfrm>
          <a:prstGeom prst="rect">
            <a:avLst/>
          </a:prstGeom>
        </p:spPr>
        <p:txBody>
          <a:bodyPr lIns="0" tIns="0" rIns="0" bIns="0" rtlCol="0" anchor="t">
            <a:spAutoFit/>
          </a:bodyPr>
          <a:lstStyle/>
          <a:p>
            <a:pPr marL="0" lvl="0" indent="0" algn="ctr">
              <a:lnSpc>
                <a:spcPts val="5664"/>
              </a:lnSpc>
            </a:pPr>
            <a:r>
              <a:rPr lang="en-US" sz="5608">
                <a:solidFill>
                  <a:srgbClr val="5398CF"/>
                </a:solidFill>
                <a:latin typeface="Bobby Jones"/>
                <a:ea typeface="Bobby Jones"/>
                <a:cs typeface="Bobby Jones"/>
                <a:sym typeface="Bobby Jones"/>
              </a:rPr>
              <a:t>PRACTICE SCENARIO: TAKING ABC DATA</a:t>
            </a:r>
          </a:p>
          <a:p>
            <a:pPr marL="0" lvl="0" indent="0" algn="ctr">
              <a:lnSpc>
                <a:spcPts val="5664"/>
              </a:lnSpc>
            </a:pPr>
            <a:endParaRPr lang="en-US" sz="5608">
              <a:solidFill>
                <a:srgbClr val="5398CF"/>
              </a:solidFill>
              <a:latin typeface="Bobby Jones"/>
              <a:ea typeface="Bobby Jones"/>
              <a:cs typeface="Bobby Jones"/>
              <a:sym typeface="Bobby Jones"/>
            </a:endParaRPr>
          </a:p>
          <a:p>
            <a:pPr marL="0" lvl="0" indent="0" algn="ctr">
              <a:lnSpc>
                <a:spcPts val="5664"/>
              </a:lnSpc>
            </a:pPr>
            <a:endParaRPr lang="en-US" sz="5608">
              <a:solidFill>
                <a:srgbClr val="5398CF"/>
              </a:solidFill>
              <a:latin typeface="Bobby Jones"/>
              <a:ea typeface="Bobby Jones"/>
              <a:cs typeface="Bobby Jones"/>
              <a:sym typeface="Bobby Jones"/>
            </a:endParaRPr>
          </a:p>
        </p:txBody>
      </p:sp>
      <p:sp>
        <p:nvSpPr>
          <p:cNvPr id="6" name="TextBox 6"/>
          <p:cNvSpPr txBox="1"/>
          <p:nvPr/>
        </p:nvSpPr>
        <p:spPr>
          <a:xfrm>
            <a:off x="9144000" y="4288746"/>
            <a:ext cx="8233052" cy="5327084"/>
          </a:xfrm>
          <a:prstGeom prst="rect">
            <a:avLst/>
          </a:prstGeom>
        </p:spPr>
        <p:txBody>
          <a:bodyPr lIns="0" tIns="0" rIns="0" bIns="0" rtlCol="0" anchor="t">
            <a:spAutoFit/>
          </a:bodyPr>
          <a:lstStyle/>
          <a:p>
            <a:pPr algn="ctr">
              <a:lnSpc>
                <a:spcPts val="3006"/>
              </a:lnSpc>
            </a:pPr>
            <a:r>
              <a:rPr lang="en-US" sz="2147" b="1">
                <a:solidFill>
                  <a:srgbClr val="000000"/>
                </a:solidFill>
                <a:latin typeface="Nunito Bold"/>
                <a:ea typeface="Nunito Bold"/>
                <a:cs typeface="Nunito Bold"/>
                <a:sym typeface="Nunito Bold"/>
              </a:rPr>
              <a:t>Dad tells 5-year-old Liam it is time to clean up his toys and come to the dinner table. Liam, who communicates nonvocally, drops to the floor, kicks his legs, and pushes the toy bin away when Dad hands it to him. Dad picks up the toys himself and allows Liam to stay in the living room for a few more minutes before dinner.</a:t>
            </a:r>
          </a:p>
          <a:p>
            <a:pPr algn="ctr">
              <a:lnSpc>
                <a:spcPts val="3006"/>
              </a:lnSpc>
            </a:pPr>
            <a:endParaRPr lang="en-US" sz="2147" b="1">
              <a:solidFill>
                <a:srgbClr val="000000"/>
              </a:solidFill>
              <a:latin typeface="Nunito Bold"/>
              <a:ea typeface="Nunito Bold"/>
              <a:cs typeface="Nunito Bold"/>
              <a:sym typeface="Nunito Bold"/>
            </a:endParaRPr>
          </a:p>
          <a:p>
            <a:pPr algn="ctr">
              <a:lnSpc>
                <a:spcPts val="3006"/>
              </a:lnSpc>
            </a:pPr>
            <a:r>
              <a:rPr lang="en-US" sz="2147">
                <a:solidFill>
                  <a:srgbClr val="000000"/>
                </a:solidFill>
                <a:latin typeface="Nunito"/>
                <a:ea typeface="Nunito"/>
                <a:cs typeface="Nunito"/>
                <a:sym typeface="Nunito"/>
              </a:rPr>
              <a:t>Discussion Questions</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before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Which behaviors were observable and measurable?</a:t>
            </a:r>
          </a:p>
          <a:p>
            <a:pPr marL="463599" lvl="1" indent="-231800" algn="ctr">
              <a:lnSpc>
                <a:spcPts val="3006"/>
              </a:lnSpc>
              <a:buFont typeface="Arial"/>
              <a:buChar char="•"/>
            </a:pPr>
            <a:r>
              <a:rPr lang="en-US" sz="2147">
                <a:solidFill>
                  <a:srgbClr val="000000"/>
                </a:solidFill>
                <a:latin typeface="Nunito"/>
                <a:ea typeface="Nunito"/>
                <a:cs typeface="Nunito"/>
                <a:sym typeface="Nunito"/>
              </a:rPr>
              <a:t>What happened immediately after the behavior?</a:t>
            </a:r>
          </a:p>
          <a:p>
            <a:pPr marL="463599" lvl="1" indent="-231800" algn="ctr">
              <a:lnSpc>
                <a:spcPts val="3006"/>
              </a:lnSpc>
              <a:buFont typeface="Arial"/>
              <a:buChar char="•"/>
            </a:pPr>
            <a:r>
              <a:rPr lang="en-US" sz="2147">
                <a:solidFill>
                  <a:srgbClr val="000000"/>
                </a:solidFill>
                <a:latin typeface="Nunito"/>
                <a:ea typeface="Nunito"/>
                <a:cs typeface="Nunito"/>
                <a:sym typeface="Nunito"/>
              </a:rPr>
              <a:t>Did the consequence possibly help Liam avoid or delay the task?</a:t>
            </a:r>
          </a:p>
          <a:p>
            <a:pPr marL="0" lvl="0" indent="0" algn="ctr">
              <a:lnSpc>
                <a:spcPts val="3006"/>
              </a:lnSpc>
              <a:spcBef>
                <a:spcPct val="0"/>
              </a:spcBef>
            </a:pPr>
            <a:endParaRPr lang="en-US" sz="2147">
              <a:solidFill>
                <a:srgbClr val="000000"/>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095536" y="3776780"/>
            <a:ext cx="2692546" cy="2685814"/>
          </a:xfrm>
          <a:custGeom>
            <a:avLst/>
            <a:gdLst/>
            <a:ahLst/>
            <a:cxnLst/>
            <a:rect l="l" t="t" r="r" b="b"/>
            <a:pathLst>
              <a:path w="2692546" h="2685814">
                <a:moveTo>
                  <a:pt x="0" y="0"/>
                </a:moveTo>
                <a:lnTo>
                  <a:pt x="2692545" y="0"/>
                </a:lnTo>
                <a:lnTo>
                  <a:pt x="2692545"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04247" y="1028700"/>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6821474" y="8054166"/>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2191209" y="1996664"/>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6616182" y="7871133"/>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1624041" y="953113"/>
            <a:ext cx="5089397" cy="7624565"/>
          </a:xfrm>
          <a:custGeom>
            <a:avLst/>
            <a:gdLst/>
            <a:ahLst/>
            <a:cxnLst/>
            <a:rect l="l" t="t" r="r" b="b"/>
            <a:pathLst>
              <a:path w="5089397" h="7624565">
                <a:moveTo>
                  <a:pt x="0" y="0"/>
                </a:moveTo>
                <a:lnTo>
                  <a:pt x="5089397" y="0"/>
                </a:lnTo>
                <a:lnTo>
                  <a:pt x="5089397" y="7624565"/>
                </a:lnTo>
                <a:lnTo>
                  <a:pt x="0" y="7624565"/>
                </a:lnTo>
                <a:lnTo>
                  <a:pt x="0" y="0"/>
                </a:lnTo>
                <a:close/>
              </a:path>
            </a:pathLst>
          </a:custGeom>
          <a:blipFill>
            <a:blip r:embed="rId6"/>
            <a:stretch>
              <a:fillRect/>
            </a:stretch>
          </a:blipFill>
        </p:spPr>
      </p:sp>
      <p:sp>
        <p:nvSpPr>
          <p:cNvPr id="10" name="TextBox 10"/>
          <p:cNvSpPr txBox="1"/>
          <p:nvPr/>
        </p:nvSpPr>
        <p:spPr>
          <a:xfrm>
            <a:off x="1007737" y="3017702"/>
            <a:ext cx="6705950" cy="1279152"/>
          </a:xfrm>
          <a:prstGeom prst="rect">
            <a:avLst/>
          </a:prstGeom>
        </p:spPr>
        <p:txBody>
          <a:bodyPr lIns="0" tIns="0" rIns="0" bIns="0" rtlCol="0" anchor="t">
            <a:spAutoFit/>
          </a:bodyPr>
          <a:lstStyle/>
          <a:p>
            <a:pPr marL="0" lvl="0" indent="0" algn="ctr">
              <a:lnSpc>
                <a:spcPts val="4901"/>
              </a:lnSpc>
            </a:pPr>
            <a:r>
              <a:rPr lang="en-US" sz="4852">
                <a:solidFill>
                  <a:srgbClr val="327EBB"/>
                </a:solidFill>
                <a:latin typeface="Bobby Jones"/>
                <a:ea typeface="Bobby Jones"/>
                <a:cs typeface="Bobby Jones"/>
                <a:sym typeface="Bobby Jones"/>
              </a:rPr>
              <a:t>FUNCTIONAL ASSESSMENTS: QABF AND FAST</a:t>
            </a:r>
          </a:p>
        </p:txBody>
      </p:sp>
      <p:sp>
        <p:nvSpPr>
          <p:cNvPr id="11" name="TextBox 11"/>
          <p:cNvSpPr txBox="1"/>
          <p:nvPr/>
        </p:nvSpPr>
        <p:spPr>
          <a:xfrm>
            <a:off x="1171136" y="5043396"/>
            <a:ext cx="6705950" cy="3190822"/>
          </a:xfrm>
          <a:prstGeom prst="rect">
            <a:avLst/>
          </a:prstGeom>
        </p:spPr>
        <p:txBody>
          <a:bodyPr lIns="0" tIns="0" rIns="0" bIns="0" rtlCol="0" anchor="t">
            <a:spAutoFit/>
          </a:bodyPr>
          <a:lstStyle/>
          <a:p>
            <a:pPr marL="0" lvl="0" indent="0" algn="ctr">
              <a:lnSpc>
                <a:spcPts val="3152"/>
              </a:lnSpc>
              <a:spcBef>
                <a:spcPct val="0"/>
              </a:spcBef>
            </a:pPr>
            <a:r>
              <a:rPr lang="en-US" sz="2252" b="1">
                <a:solidFill>
                  <a:srgbClr val="000000"/>
                </a:solidFill>
                <a:latin typeface="Nunito Bold"/>
                <a:ea typeface="Nunito Bold"/>
                <a:cs typeface="Nunito Bold"/>
                <a:sym typeface="Nunito Bold"/>
              </a:rPr>
              <a:t>QABF (Questions About Behavioral Function): A questionnaire that helps identify why a behavior occurs by asking about different situations. </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r>
              <a:rPr lang="en-US" sz="2252" b="1">
                <a:solidFill>
                  <a:srgbClr val="000000"/>
                </a:solidFill>
                <a:latin typeface="Nunito Bold"/>
                <a:ea typeface="Nunito Bold"/>
                <a:cs typeface="Nunito Bold"/>
                <a:sym typeface="Nunito Bold"/>
              </a:rPr>
              <a:t>FAST (Functional Assessment Screening Tool): Another helpful tool that screens for behavior functions. Both assessments guide our team in creating the best intervention plan for your child!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5312048">
            <a:off x="6402154" y="3822840"/>
            <a:ext cx="4535115" cy="2879798"/>
          </a:xfrm>
          <a:custGeom>
            <a:avLst/>
            <a:gdLst/>
            <a:ahLst/>
            <a:cxnLst/>
            <a:rect l="l" t="t" r="r" b="b"/>
            <a:pathLst>
              <a:path w="4535115" h="2879798">
                <a:moveTo>
                  <a:pt x="0" y="0"/>
                </a:moveTo>
                <a:lnTo>
                  <a:pt x="4535115" y="0"/>
                </a:lnTo>
                <a:lnTo>
                  <a:pt x="4535115" y="2879798"/>
                </a:lnTo>
                <a:lnTo>
                  <a:pt x="0" y="28797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165765" y="1001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3274708" y="9172951"/>
            <a:ext cx="946942" cy="1114049"/>
          </a:xfrm>
          <a:custGeom>
            <a:avLst/>
            <a:gdLst/>
            <a:ahLst/>
            <a:cxnLst/>
            <a:rect l="l" t="t" r="r" b="b"/>
            <a:pathLst>
              <a:path w="946942" h="1114049">
                <a:moveTo>
                  <a:pt x="0" y="0"/>
                </a:moveTo>
                <a:lnTo>
                  <a:pt x="946941" y="0"/>
                </a:lnTo>
                <a:lnTo>
                  <a:pt x="946941"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4112707" y="100150"/>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2729994" y="9774328"/>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425174" y="3507158"/>
            <a:ext cx="5343896" cy="4007922"/>
          </a:xfrm>
          <a:custGeom>
            <a:avLst/>
            <a:gdLst/>
            <a:ahLst/>
            <a:cxnLst/>
            <a:rect l="l" t="t" r="r" b="b"/>
            <a:pathLst>
              <a:path w="5343896" h="4007922">
                <a:moveTo>
                  <a:pt x="0" y="0"/>
                </a:moveTo>
                <a:lnTo>
                  <a:pt x="5343896" y="0"/>
                </a:lnTo>
                <a:lnTo>
                  <a:pt x="5343896" y="4007922"/>
                </a:lnTo>
                <a:lnTo>
                  <a:pt x="0" y="4007922"/>
                </a:lnTo>
                <a:lnTo>
                  <a:pt x="0" y="0"/>
                </a:lnTo>
                <a:close/>
              </a:path>
            </a:pathLst>
          </a:custGeom>
          <a:blipFill>
            <a:blip r:embed="rId6"/>
            <a:stretch>
              <a:fillRect/>
            </a:stretch>
          </a:blipFill>
        </p:spPr>
      </p:sp>
      <p:sp>
        <p:nvSpPr>
          <p:cNvPr id="10" name="TextBox 10"/>
          <p:cNvSpPr txBox="1"/>
          <p:nvPr/>
        </p:nvSpPr>
        <p:spPr>
          <a:xfrm>
            <a:off x="9922223" y="1318974"/>
            <a:ext cx="7651910" cy="1709610"/>
          </a:xfrm>
          <a:prstGeom prst="rect">
            <a:avLst/>
          </a:prstGeom>
        </p:spPr>
        <p:txBody>
          <a:bodyPr lIns="0" tIns="0" rIns="0" bIns="0" rtlCol="0" anchor="t">
            <a:spAutoFit/>
          </a:bodyPr>
          <a:lstStyle/>
          <a:p>
            <a:pPr marL="0" lvl="0" indent="0" algn="ctr">
              <a:lnSpc>
                <a:spcPts val="6572"/>
              </a:lnSpc>
            </a:pPr>
            <a:r>
              <a:rPr lang="en-US" sz="6507">
                <a:solidFill>
                  <a:srgbClr val="FFFBEF"/>
                </a:solidFill>
                <a:latin typeface="Bobby Jones"/>
                <a:ea typeface="Bobby Jones"/>
                <a:cs typeface="Bobby Jones"/>
                <a:sym typeface="Bobby Jones"/>
              </a:rPr>
              <a:t>SETTING EVENTS &amp; PRECURSOR BEHAVIORS</a:t>
            </a:r>
          </a:p>
        </p:txBody>
      </p:sp>
      <p:sp>
        <p:nvSpPr>
          <p:cNvPr id="11" name="TextBox 11"/>
          <p:cNvSpPr txBox="1"/>
          <p:nvPr/>
        </p:nvSpPr>
        <p:spPr>
          <a:xfrm>
            <a:off x="16461309" y="8517842"/>
            <a:ext cx="722876" cy="513830"/>
          </a:xfrm>
          <a:prstGeom prst="rect">
            <a:avLst/>
          </a:prstGeom>
        </p:spPr>
        <p:txBody>
          <a:bodyPr lIns="0" tIns="0" rIns="0" bIns="0" rtlCol="0" anchor="t">
            <a:spAutoFit/>
          </a:bodyPr>
          <a:lstStyle/>
          <a:p>
            <a:pPr marL="0" lvl="0" indent="0" algn="ctr">
              <a:lnSpc>
                <a:spcPts val="3788"/>
              </a:lnSpc>
            </a:pPr>
            <a:r>
              <a:rPr lang="en-US" sz="3750">
                <a:solidFill>
                  <a:srgbClr val="5398CF"/>
                </a:solidFill>
                <a:latin typeface="Bobby Jones"/>
                <a:ea typeface="Bobby Jones"/>
                <a:cs typeface="Bobby Jones"/>
                <a:sym typeface="Bobby Jones"/>
              </a:rPr>
              <a:t>10</a:t>
            </a:r>
          </a:p>
        </p:txBody>
      </p:sp>
      <p:sp>
        <p:nvSpPr>
          <p:cNvPr id="12" name="TextBox 12"/>
          <p:cNvSpPr txBox="1"/>
          <p:nvPr/>
        </p:nvSpPr>
        <p:spPr>
          <a:xfrm>
            <a:off x="9644676" y="3287745"/>
            <a:ext cx="8207005" cy="5458437"/>
          </a:xfrm>
          <a:prstGeom prst="rect">
            <a:avLst/>
          </a:prstGeom>
        </p:spPr>
        <p:txBody>
          <a:bodyPr lIns="0" tIns="0" rIns="0" bIns="0" rtlCol="0" anchor="t">
            <a:spAutoFit/>
          </a:bodyPr>
          <a:lstStyle/>
          <a:p>
            <a:pPr marL="0" lvl="0" indent="0" algn="ctr">
              <a:lnSpc>
                <a:spcPts val="3116"/>
              </a:lnSpc>
              <a:spcBef>
                <a:spcPct val="0"/>
              </a:spcBef>
            </a:pPr>
            <a:r>
              <a:rPr lang="en-US" sz="2225" b="1">
                <a:solidFill>
                  <a:srgbClr val="000000"/>
                </a:solidFill>
                <a:latin typeface="Nunito Bold"/>
                <a:ea typeface="Nunito Bold"/>
                <a:cs typeface="Nunito Bold"/>
                <a:sym typeface="Nunito Bold"/>
              </a:rPr>
              <a:t>Setting events are bigger picture factors that affect behavior like changes in medication, poor sleep, or loud environments. </a:t>
            </a:r>
          </a:p>
          <a:p>
            <a:pPr marL="0" lvl="0" indent="0" algn="ctr">
              <a:lnSpc>
                <a:spcPts val="3116"/>
              </a:lnSpc>
              <a:spcBef>
                <a:spcPct val="0"/>
              </a:spcBef>
            </a:pPr>
            <a:endParaRPr lang="en-US" sz="2225" b="1">
              <a:solidFill>
                <a:srgbClr val="000000"/>
              </a:solidFill>
              <a:latin typeface="Nunito Bold"/>
              <a:ea typeface="Nunito Bold"/>
              <a:cs typeface="Nunito Bold"/>
              <a:sym typeface="Nunito Bold"/>
            </a:endParaRPr>
          </a:p>
          <a:p>
            <a:pPr marL="0" lvl="0" indent="0" algn="ctr">
              <a:lnSpc>
                <a:spcPts val="3116"/>
              </a:lnSpc>
              <a:spcBef>
                <a:spcPct val="0"/>
              </a:spcBef>
            </a:pPr>
            <a:r>
              <a:rPr lang="en-US" sz="2225" b="1">
                <a:solidFill>
                  <a:srgbClr val="000000"/>
                </a:solidFill>
                <a:latin typeface="Nunito Bold"/>
                <a:ea typeface="Nunito Bold"/>
                <a:cs typeface="Nunito Bold"/>
                <a:sym typeface="Nunito Bold"/>
              </a:rPr>
              <a:t>Precursor behaviors are small warning signs that happen before a bigger behavior occurs. </a:t>
            </a:r>
          </a:p>
          <a:p>
            <a:pPr marL="0" lvl="0" indent="0" algn="ctr">
              <a:lnSpc>
                <a:spcPts val="3116"/>
              </a:lnSpc>
              <a:spcBef>
                <a:spcPct val="0"/>
              </a:spcBef>
            </a:pPr>
            <a:r>
              <a:rPr lang="en-US" sz="2225" b="1">
                <a:solidFill>
                  <a:srgbClr val="000000"/>
                </a:solidFill>
                <a:latin typeface="Nunito Bold"/>
                <a:ea typeface="Nunito Bold"/>
                <a:cs typeface="Nunito Bold"/>
                <a:sym typeface="Nunito Bold"/>
              </a:rPr>
              <a:t>Examples of precursor behaviors may include pacing, whining or crying, increased vocal volume, repetitive questioning, refusing simple demands, turning away from staff, crossing arms, foot stomping, sighing or huffing, and facial grimacing.</a:t>
            </a:r>
          </a:p>
          <a:p>
            <a:pPr marL="0" lvl="0" indent="0" algn="ctr">
              <a:lnSpc>
                <a:spcPts val="3116"/>
              </a:lnSpc>
              <a:spcBef>
                <a:spcPct val="0"/>
              </a:spcBef>
            </a:pPr>
            <a:endParaRPr lang="en-US" sz="2225" b="1">
              <a:solidFill>
                <a:srgbClr val="000000"/>
              </a:solidFill>
              <a:latin typeface="Nunito Bold"/>
              <a:ea typeface="Nunito Bold"/>
              <a:cs typeface="Nunito Bold"/>
              <a:sym typeface="Nunito Bold"/>
            </a:endParaRPr>
          </a:p>
          <a:p>
            <a:pPr marL="0" lvl="0" indent="0" algn="ctr">
              <a:lnSpc>
                <a:spcPts val="3116"/>
              </a:lnSpc>
              <a:spcBef>
                <a:spcPct val="0"/>
              </a:spcBef>
            </a:pPr>
            <a:endParaRPr lang="en-US" sz="2225" b="1">
              <a:solidFill>
                <a:srgbClr val="000000"/>
              </a:solidFill>
              <a:latin typeface="Nunito Bold"/>
              <a:ea typeface="Nunito Bold"/>
              <a:cs typeface="Nunito Bold"/>
              <a:sym typeface="Nunito Bold"/>
            </a:endParaRPr>
          </a:p>
          <a:p>
            <a:pPr marL="0" lvl="0" indent="0" algn="ctr">
              <a:lnSpc>
                <a:spcPts val="3116"/>
              </a:lnSpc>
              <a:spcBef>
                <a:spcPct val="0"/>
              </a:spcBef>
            </a:pPr>
            <a:endParaRPr lang="en-US" sz="2225" b="1">
              <a:solidFill>
                <a:srgbClr val="000000"/>
              </a:solidFill>
              <a:latin typeface="Nunito Bold"/>
              <a:ea typeface="Nunito Bold"/>
              <a:cs typeface="Nunito Bold"/>
              <a:sym typeface="Nunito Bold"/>
            </a:endParaRPr>
          </a:p>
          <a:p>
            <a:pPr marL="0" lvl="0" indent="0" algn="ctr">
              <a:lnSpc>
                <a:spcPts val="3116"/>
              </a:lnSpc>
              <a:spcBef>
                <a:spcPct val="0"/>
              </a:spcBef>
            </a:pPr>
            <a:r>
              <a:rPr lang="en-US" sz="2225" b="1">
                <a:solidFill>
                  <a:srgbClr val="000000"/>
                </a:solidFill>
                <a:latin typeface="Nunito Bold"/>
                <a:ea typeface="Nunito Bold"/>
                <a:cs typeface="Nunito Bold"/>
                <a:sym typeface="Nunito Bold"/>
              </a:rPr>
              <a:t>Understanding both helps us see the full story of why behaviors happen!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7816708" y="-464453"/>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a:off x="13165765" y="1001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rot="-10800000">
            <a:off x="8466102" y="8660279"/>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4112707" y="100150"/>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rot="-10800000">
            <a:off x="9195158" y="9410324"/>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425174" y="3507158"/>
            <a:ext cx="5343896" cy="4007922"/>
          </a:xfrm>
          <a:custGeom>
            <a:avLst/>
            <a:gdLst/>
            <a:ahLst/>
            <a:cxnLst/>
            <a:rect l="l" t="t" r="r" b="b"/>
            <a:pathLst>
              <a:path w="5343896" h="4007922">
                <a:moveTo>
                  <a:pt x="0" y="0"/>
                </a:moveTo>
                <a:lnTo>
                  <a:pt x="5343896" y="0"/>
                </a:lnTo>
                <a:lnTo>
                  <a:pt x="5343896" y="4007922"/>
                </a:lnTo>
                <a:lnTo>
                  <a:pt x="0" y="4007922"/>
                </a:lnTo>
                <a:lnTo>
                  <a:pt x="0" y="0"/>
                </a:lnTo>
                <a:close/>
              </a:path>
            </a:pathLst>
          </a:custGeom>
          <a:blipFill>
            <a:blip r:embed="rId5"/>
            <a:stretch>
              <a:fillRect/>
            </a:stretch>
          </a:blipFill>
        </p:spPr>
      </p:sp>
      <p:sp>
        <p:nvSpPr>
          <p:cNvPr id="9" name="TextBox 9"/>
          <p:cNvSpPr txBox="1"/>
          <p:nvPr/>
        </p:nvSpPr>
        <p:spPr>
          <a:xfrm>
            <a:off x="8166824" y="1133475"/>
            <a:ext cx="10215766" cy="3366960"/>
          </a:xfrm>
          <a:prstGeom prst="rect">
            <a:avLst/>
          </a:prstGeom>
        </p:spPr>
        <p:txBody>
          <a:bodyPr lIns="0" tIns="0" rIns="0" bIns="0" rtlCol="0" anchor="t">
            <a:spAutoFit/>
          </a:bodyPr>
          <a:lstStyle/>
          <a:p>
            <a:pPr marL="0" lvl="0" indent="0" algn="ctr">
              <a:lnSpc>
                <a:spcPts val="6572"/>
              </a:lnSpc>
            </a:pPr>
            <a:r>
              <a:rPr lang="en-US" sz="6507">
                <a:solidFill>
                  <a:srgbClr val="FFFBEF"/>
                </a:solidFill>
                <a:latin typeface="Bobby Jones"/>
                <a:ea typeface="Bobby Jones"/>
                <a:cs typeface="Bobby Jones"/>
                <a:sym typeface="Bobby Jones"/>
              </a:rPr>
              <a:t>PRACTICE SCENARIO: IDENTIFYING SETTING EVENTS</a:t>
            </a: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p:txBody>
      </p:sp>
      <p:sp>
        <p:nvSpPr>
          <p:cNvPr id="10" name="TextBox 10"/>
          <p:cNvSpPr txBox="1"/>
          <p:nvPr/>
        </p:nvSpPr>
        <p:spPr>
          <a:xfrm>
            <a:off x="9171205" y="2902458"/>
            <a:ext cx="8207005" cy="7020537"/>
          </a:xfrm>
          <a:prstGeom prst="rect">
            <a:avLst/>
          </a:prstGeom>
        </p:spPr>
        <p:txBody>
          <a:bodyPr lIns="0" tIns="0" rIns="0" bIns="0" rtlCol="0" anchor="t">
            <a:spAutoFit/>
          </a:bodyPr>
          <a:lstStyle/>
          <a:p>
            <a:pPr algn="ctr">
              <a:lnSpc>
                <a:spcPts val="3116"/>
              </a:lnSpc>
            </a:pPr>
            <a:r>
              <a:rPr lang="en-US" sz="2225" b="1">
                <a:solidFill>
                  <a:srgbClr val="000000"/>
                </a:solidFill>
                <a:latin typeface="Nunito Bold"/>
                <a:ea typeface="Nunito Bold"/>
                <a:cs typeface="Nunito Bold"/>
                <a:sym typeface="Nunito Bold"/>
              </a:rPr>
              <a:t>Eight-year-old Mason usually tolerates homework with minimal difficulty. However, today Mason only slept for a few hours overnight because he was sick. After school, his mom asked him to complete a math worksheet. Mason immediately began yelling, pushing materials off the table, and crying.</a:t>
            </a: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r>
              <a:rPr lang="en-US" sz="2225">
                <a:solidFill>
                  <a:srgbClr val="000000"/>
                </a:solidFill>
                <a:latin typeface="Nunito"/>
                <a:ea typeface="Nunito"/>
                <a:cs typeface="Nunito"/>
                <a:sym typeface="Nunito"/>
              </a:rPr>
              <a:t>Discussion Questions</a:t>
            </a:r>
          </a:p>
          <a:p>
            <a:pPr marL="480569" lvl="1" indent="-240285" algn="ctr">
              <a:lnSpc>
                <a:spcPts val="3116"/>
              </a:lnSpc>
              <a:buFont typeface="Arial"/>
              <a:buChar char="•"/>
            </a:pPr>
            <a:r>
              <a:rPr lang="en-US" sz="2225">
                <a:solidFill>
                  <a:srgbClr val="000000"/>
                </a:solidFill>
                <a:latin typeface="Nunito"/>
                <a:ea typeface="Nunito"/>
                <a:cs typeface="Nunito"/>
                <a:sym typeface="Nunito"/>
              </a:rPr>
              <a:t>What happened earlier that may have affected Mason’s behavior later?</a:t>
            </a:r>
          </a:p>
          <a:p>
            <a:pPr marL="480569" lvl="1" indent="-240285" algn="ctr">
              <a:lnSpc>
                <a:spcPts val="3116"/>
              </a:lnSpc>
              <a:buFont typeface="Arial"/>
              <a:buChar char="•"/>
            </a:pPr>
            <a:r>
              <a:rPr lang="en-US" sz="2225">
                <a:solidFill>
                  <a:srgbClr val="000000"/>
                </a:solidFill>
                <a:latin typeface="Nunito"/>
                <a:ea typeface="Nunito"/>
                <a:cs typeface="Nunito"/>
                <a:sym typeface="Nunito"/>
              </a:rPr>
              <a:t>Did the setting event happen immediately before the behavior?</a:t>
            </a:r>
          </a:p>
          <a:p>
            <a:pPr marL="480569" lvl="1" indent="-240285" algn="ctr">
              <a:lnSpc>
                <a:spcPts val="3116"/>
              </a:lnSpc>
              <a:buFont typeface="Arial"/>
              <a:buChar char="•"/>
            </a:pPr>
            <a:r>
              <a:rPr lang="en-US" sz="2225">
                <a:solidFill>
                  <a:srgbClr val="000000"/>
                </a:solidFill>
                <a:latin typeface="Nunito"/>
                <a:ea typeface="Nunito"/>
                <a:cs typeface="Nunito"/>
                <a:sym typeface="Nunito"/>
              </a:rPr>
              <a:t>How might lack of sleep change how someone responds to demands?</a:t>
            </a:r>
          </a:p>
          <a:p>
            <a:pPr marL="480569" lvl="1" indent="-240285" algn="ctr">
              <a:lnSpc>
                <a:spcPts val="3116"/>
              </a:lnSpc>
              <a:buFont typeface="Arial"/>
              <a:buChar char="•"/>
            </a:pPr>
            <a:r>
              <a:rPr lang="en-US" sz="2225">
                <a:solidFill>
                  <a:srgbClr val="000000"/>
                </a:solidFill>
                <a:latin typeface="Nunito"/>
                <a:ea typeface="Nunito"/>
                <a:cs typeface="Nunito"/>
                <a:sym typeface="Nunito"/>
              </a:rPr>
              <a:t>Why is it important to consider setting events when reviewing behavior patterns?</a:t>
            </a:r>
          </a:p>
          <a:p>
            <a:pPr marL="0" lvl="0" indent="0" algn="ctr">
              <a:lnSpc>
                <a:spcPts val="3116"/>
              </a:lnSpc>
              <a:spcBef>
                <a:spcPct val="0"/>
              </a:spcBef>
            </a:pPr>
            <a:endParaRPr lang="en-US" sz="2225">
              <a:solidFill>
                <a:srgbClr val="000000"/>
              </a:solidFill>
              <a:latin typeface="Nunito"/>
              <a:ea typeface="Nunito"/>
              <a:cs typeface="Nunito"/>
              <a:sym typeface="Nuni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7816708" y="-464453"/>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a:off x="13165765" y="1001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rot="-10800000">
            <a:off x="8466102" y="8660279"/>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4112707" y="100150"/>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rot="-10800000">
            <a:off x="9195158" y="9410324"/>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425174" y="3507158"/>
            <a:ext cx="5343896" cy="4007922"/>
          </a:xfrm>
          <a:custGeom>
            <a:avLst/>
            <a:gdLst/>
            <a:ahLst/>
            <a:cxnLst/>
            <a:rect l="l" t="t" r="r" b="b"/>
            <a:pathLst>
              <a:path w="5343896" h="4007922">
                <a:moveTo>
                  <a:pt x="0" y="0"/>
                </a:moveTo>
                <a:lnTo>
                  <a:pt x="5343896" y="0"/>
                </a:lnTo>
                <a:lnTo>
                  <a:pt x="5343896" y="4007922"/>
                </a:lnTo>
                <a:lnTo>
                  <a:pt x="0" y="4007922"/>
                </a:lnTo>
                <a:lnTo>
                  <a:pt x="0" y="0"/>
                </a:lnTo>
                <a:close/>
              </a:path>
            </a:pathLst>
          </a:custGeom>
          <a:blipFill>
            <a:blip r:embed="rId5"/>
            <a:stretch>
              <a:fillRect/>
            </a:stretch>
          </a:blipFill>
        </p:spPr>
      </p:sp>
      <p:sp>
        <p:nvSpPr>
          <p:cNvPr id="9" name="TextBox 9"/>
          <p:cNvSpPr txBox="1"/>
          <p:nvPr/>
        </p:nvSpPr>
        <p:spPr>
          <a:xfrm>
            <a:off x="8166824" y="1133475"/>
            <a:ext cx="10215766" cy="3366960"/>
          </a:xfrm>
          <a:prstGeom prst="rect">
            <a:avLst/>
          </a:prstGeom>
        </p:spPr>
        <p:txBody>
          <a:bodyPr lIns="0" tIns="0" rIns="0" bIns="0" rtlCol="0" anchor="t">
            <a:spAutoFit/>
          </a:bodyPr>
          <a:lstStyle/>
          <a:p>
            <a:pPr marL="0" lvl="0" indent="0" algn="ctr">
              <a:lnSpc>
                <a:spcPts val="6572"/>
              </a:lnSpc>
            </a:pPr>
            <a:r>
              <a:rPr lang="en-US" sz="6507">
                <a:solidFill>
                  <a:srgbClr val="FFFBEF"/>
                </a:solidFill>
                <a:latin typeface="Bobby Jones"/>
                <a:ea typeface="Bobby Jones"/>
                <a:cs typeface="Bobby Jones"/>
                <a:sym typeface="Bobby Jones"/>
              </a:rPr>
              <a:t>PRACTICE SCENARIO: IDENTIFYING SETTING EVENTS</a:t>
            </a: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p:txBody>
      </p:sp>
      <p:sp>
        <p:nvSpPr>
          <p:cNvPr id="10" name="TextBox 10"/>
          <p:cNvSpPr txBox="1"/>
          <p:nvPr/>
        </p:nvSpPr>
        <p:spPr>
          <a:xfrm>
            <a:off x="9413044" y="3036647"/>
            <a:ext cx="8207005" cy="6630012"/>
          </a:xfrm>
          <a:prstGeom prst="rect">
            <a:avLst/>
          </a:prstGeom>
        </p:spPr>
        <p:txBody>
          <a:bodyPr lIns="0" tIns="0" rIns="0" bIns="0" rtlCol="0" anchor="t">
            <a:spAutoFit/>
          </a:bodyPr>
          <a:lstStyle/>
          <a:p>
            <a:pPr algn="ctr">
              <a:lnSpc>
                <a:spcPts val="3116"/>
              </a:lnSpc>
            </a:pPr>
            <a:r>
              <a:rPr lang="en-US" sz="2225" b="1">
                <a:solidFill>
                  <a:srgbClr val="000000"/>
                </a:solidFill>
                <a:latin typeface="Nunito Bold"/>
                <a:ea typeface="Nunito Bold"/>
                <a:cs typeface="Nunito Bold"/>
                <a:sym typeface="Nunito Bold"/>
              </a:rPr>
              <a:t>Scenario</a:t>
            </a:r>
          </a:p>
          <a:p>
            <a:pPr algn="ctr">
              <a:lnSpc>
                <a:spcPts val="3116"/>
              </a:lnSpc>
            </a:pPr>
            <a:r>
              <a:rPr lang="en-US" sz="2225" b="1">
                <a:solidFill>
                  <a:srgbClr val="000000"/>
                </a:solidFill>
                <a:latin typeface="Nunito Bold"/>
                <a:ea typeface="Nunito Bold"/>
                <a:cs typeface="Nunito Bold"/>
                <a:sym typeface="Nunito Bold"/>
              </a:rPr>
              <a:t>Nine-year-old Olivia typically transitions into school without difficulty. This morning, Olivia’s parent reported that she missed her regular medication before leaving for school. Later that day, when her teacher asked the class to put away tablets and begin independent work, Olivia screamed, pushed her chair back, and tore up her worksheet.</a:t>
            </a: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r>
              <a:rPr lang="en-US" sz="2225">
                <a:solidFill>
                  <a:srgbClr val="000000"/>
                </a:solidFill>
                <a:latin typeface="Nunito"/>
                <a:ea typeface="Nunito"/>
                <a:cs typeface="Nunito"/>
                <a:sym typeface="Nunito"/>
              </a:rPr>
              <a:t>Discussion Questions</a:t>
            </a:r>
          </a:p>
          <a:p>
            <a:pPr marL="480569" lvl="1" indent="-240285" algn="ctr">
              <a:lnSpc>
                <a:spcPts val="3116"/>
              </a:lnSpc>
              <a:buFont typeface="Arial"/>
              <a:buChar char="•"/>
            </a:pPr>
            <a:r>
              <a:rPr lang="en-US" sz="2225">
                <a:solidFill>
                  <a:srgbClr val="000000"/>
                </a:solidFill>
                <a:latin typeface="Nunito"/>
                <a:ea typeface="Nunito"/>
                <a:cs typeface="Nunito"/>
                <a:sym typeface="Nunito"/>
              </a:rPr>
              <a:t>What happened earlier in the day that may have influenced Olivia’s behavior?</a:t>
            </a:r>
          </a:p>
          <a:p>
            <a:pPr marL="480569" lvl="1" indent="-240285" algn="ctr">
              <a:lnSpc>
                <a:spcPts val="3116"/>
              </a:lnSpc>
              <a:buFont typeface="Arial"/>
              <a:buChar char="•"/>
            </a:pPr>
            <a:r>
              <a:rPr lang="en-US" sz="2225">
                <a:solidFill>
                  <a:srgbClr val="000000"/>
                </a:solidFill>
                <a:latin typeface="Nunito"/>
                <a:ea typeface="Nunito"/>
                <a:cs typeface="Nunito"/>
                <a:sym typeface="Nunito"/>
              </a:rPr>
              <a:t>Did the missed medication directly cause the behavior?</a:t>
            </a:r>
          </a:p>
          <a:p>
            <a:pPr marL="480569" lvl="1" indent="-240285" algn="ctr">
              <a:lnSpc>
                <a:spcPts val="3116"/>
              </a:lnSpc>
              <a:buFont typeface="Arial"/>
              <a:buChar char="•"/>
            </a:pPr>
            <a:r>
              <a:rPr lang="en-US" sz="2225">
                <a:solidFill>
                  <a:srgbClr val="000000"/>
                </a:solidFill>
                <a:latin typeface="Nunito"/>
                <a:ea typeface="Nunito"/>
                <a:cs typeface="Nunito"/>
                <a:sym typeface="Nunito"/>
              </a:rPr>
              <a:t>What was the immediate antecedent to the behavior?</a:t>
            </a:r>
          </a:p>
          <a:p>
            <a:pPr marL="480569" lvl="1" indent="-240285" algn="ctr">
              <a:lnSpc>
                <a:spcPts val="3116"/>
              </a:lnSpc>
              <a:buFont typeface="Arial"/>
              <a:buChar char="•"/>
            </a:pPr>
            <a:r>
              <a:rPr lang="en-US" sz="2225">
                <a:solidFill>
                  <a:srgbClr val="000000"/>
                </a:solidFill>
                <a:latin typeface="Nunito"/>
                <a:ea typeface="Nunito"/>
                <a:cs typeface="Nunito"/>
                <a:sym typeface="Nunito"/>
              </a:rPr>
              <a:t>Why is it important to document setting events separately from antecedents?</a:t>
            </a:r>
          </a:p>
          <a:p>
            <a:pPr marL="0" lvl="0" indent="0" algn="ctr">
              <a:lnSpc>
                <a:spcPts val="3116"/>
              </a:lnSpc>
              <a:spcBef>
                <a:spcPct val="0"/>
              </a:spcBef>
            </a:pPr>
            <a:endParaRPr lang="en-US" sz="2225">
              <a:solidFill>
                <a:srgbClr val="000000"/>
              </a:solidFill>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7816708" y="-464453"/>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10800000">
            <a:off x="8466102" y="8660279"/>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4112707" y="100150"/>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rot="-10800000">
            <a:off x="9195158" y="9410324"/>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1425174" y="3507158"/>
            <a:ext cx="5343896" cy="4007922"/>
          </a:xfrm>
          <a:custGeom>
            <a:avLst/>
            <a:gdLst/>
            <a:ahLst/>
            <a:cxnLst/>
            <a:rect l="l" t="t" r="r" b="b"/>
            <a:pathLst>
              <a:path w="5343896" h="4007922">
                <a:moveTo>
                  <a:pt x="0" y="0"/>
                </a:moveTo>
                <a:lnTo>
                  <a:pt x="5343896" y="0"/>
                </a:lnTo>
                <a:lnTo>
                  <a:pt x="5343896" y="4007922"/>
                </a:lnTo>
                <a:lnTo>
                  <a:pt x="0" y="4007922"/>
                </a:lnTo>
                <a:lnTo>
                  <a:pt x="0" y="0"/>
                </a:lnTo>
                <a:close/>
              </a:path>
            </a:pathLst>
          </a:custGeom>
          <a:blipFill>
            <a:blip r:embed="rId5"/>
            <a:stretch>
              <a:fillRect/>
            </a:stretch>
          </a:blipFill>
        </p:spPr>
      </p:sp>
      <p:sp>
        <p:nvSpPr>
          <p:cNvPr id="8" name="TextBox 8"/>
          <p:cNvSpPr txBox="1"/>
          <p:nvPr/>
        </p:nvSpPr>
        <p:spPr>
          <a:xfrm>
            <a:off x="7832476" y="461261"/>
            <a:ext cx="11613520" cy="4195635"/>
          </a:xfrm>
          <a:prstGeom prst="rect">
            <a:avLst/>
          </a:prstGeom>
        </p:spPr>
        <p:txBody>
          <a:bodyPr lIns="0" tIns="0" rIns="0" bIns="0" rtlCol="0" anchor="t">
            <a:spAutoFit/>
          </a:bodyPr>
          <a:lstStyle/>
          <a:p>
            <a:pPr algn="ctr">
              <a:lnSpc>
                <a:spcPts val="6572"/>
              </a:lnSpc>
            </a:pPr>
            <a:r>
              <a:rPr lang="en-US" sz="6507">
                <a:solidFill>
                  <a:srgbClr val="FFFBEF"/>
                </a:solidFill>
                <a:latin typeface="Bobby Jones"/>
                <a:ea typeface="Bobby Jones"/>
                <a:cs typeface="Bobby Jones"/>
                <a:sym typeface="Bobby Jones"/>
              </a:rPr>
              <a:t>PRACTICE SCENARIO: </a:t>
            </a:r>
          </a:p>
          <a:p>
            <a:pPr marL="0" lvl="0" indent="0" algn="ctr">
              <a:lnSpc>
                <a:spcPts val="6572"/>
              </a:lnSpc>
            </a:pPr>
            <a:r>
              <a:rPr lang="en-US" sz="6507">
                <a:solidFill>
                  <a:srgbClr val="FFFBEF"/>
                </a:solidFill>
                <a:latin typeface="Bobby Jones"/>
                <a:ea typeface="Bobby Jones"/>
                <a:cs typeface="Bobby Jones"/>
                <a:sym typeface="Bobby Jones"/>
              </a:rPr>
              <a:t>IDENTIFYING PRECURSOR BEHAVIORS</a:t>
            </a: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p:txBody>
      </p:sp>
      <p:sp>
        <p:nvSpPr>
          <p:cNvPr id="9" name="TextBox 9"/>
          <p:cNvSpPr txBox="1"/>
          <p:nvPr/>
        </p:nvSpPr>
        <p:spPr>
          <a:xfrm>
            <a:off x="16461309" y="8517842"/>
            <a:ext cx="722876" cy="513830"/>
          </a:xfrm>
          <a:prstGeom prst="rect">
            <a:avLst/>
          </a:prstGeom>
        </p:spPr>
        <p:txBody>
          <a:bodyPr lIns="0" tIns="0" rIns="0" bIns="0" rtlCol="0" anchor="t">
            <a:spAutoFit/>
          </a:bodyPr>
          <a:lstStyle/>
          <a:p>
            <a:pPr marL="0" lvl="0" indent="0" algn="ctr">
              <a:lnSpc>
                <a:spcPts val="3788"/>
              </a:lnSpc>
            </a:pPr>
            <a:r>
              <a:rPr lang="en-US" sz="3750">
                <a:solidFill>
                  <a:srgbClr val="5398CF"/>
                </a:solidFill>
                <a:latin typeface="Bobby Jones"/>
                <a:ea typeface="Bobby Jones"/>
                <a:cs typeface="Bobby Jones"/>
                <a:sym typeface="Bobby Jones"/>
              </a:rPr>
              <a:t>10</a:t>
            </a:r>
          </a:p>
        </p:txBody>
      </p:sp>
      <p:sp>
        <p:nvSpPr>
          <p:cNvPr id="10" name="TextBox 10"/>
          <p:cNvSpPr txBox="1"/>
          <p:nvPr/>
        </p:nvSpPr>
        <p:spPr>
          <a:xfrm>
            <a:off x="8830429" y="3182710"/>
            <a:ext cx="9081209" cy="5848962"/>
          </a:xfrm>
          <a:prstGeom prst="rect">
            <a:avLst/>
          </a:prstGeom>
        </p:spPr>
        <p:txBody>
          <a:bodyPr lIns="0" tIns="0" rIns="0" bIns="0" rtlCol="0" anchor="t">
            <a:spAutoFit/>
          </a:bodyPr>
          <a:lstStyle/>
          <a:p>
            <a:pPr algn="ctr">
              <a:lnSpc>
                <a:spcPts val="3116"/>
              </a:lnSpc>
            </a:pPr>
            <a:r>
              <a:rPr lang="en-US" sz="2225" b="1">
                <a:solidFill>
                  <a:srgbClr val="000000"/>
                </a:solidFill>
                <a:latin typeface="Nunito Bold"/>
                <a:ea typeface="Nunito Bold"/>
                <a:cs typeface="Nunito Bold"/>
                <a:sym typeface="Nunito Bold"/>
              </a:rPr>
              <a:t>Scenario</a:t>
            </a:r>
          </a:p>
          <a:p>
            <a:pPr algn="ctr">
              <a:lnSpc>
                <a:spcPts val="3116"/>
              </a:lnSpc>
            </a:pPr>
            <a:r>
              <a:rPr lang="en-US" sz="2225" b="1">
                <a:solidFill>
                  <a:srgbClr val="000000"/>
                </a:solidFill>
                <a:latin typeface="Nunito Bold"/>
                <a:ea typeface="Nunito Bold"/>
                <a:cs typeface="Nunito Bold"/>
                <a:sym typeface="Nunito Bold"/>
              </a:rPr>
              <a:t>During math homework, 10-year-old Ethan begins sighing loudly, crossing his arms, and repeatedly saying, “This is too hard.” A few minutes later, when his dad prompts him to continue working, Ethan yells, throws his pencil across the room, and leaves the table.</a:t>
            </a: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r>
              <a:rPr lang="en-US" sz="2225">
                <a:solidFill>
                  <a:srgbClr val="000000"/>
                </a:solidFill>
                <a:latin typeface="Nunito"/>
                <a:ea typeface="Nunito"/>
                <a:cs typeface="Nunito"/>
                <a:sym typeface="Nunito"/>
              </a:rPr>
              <a:t>Discussion Questions</a:t>
            </a:r>
          </a:p>
          <a:p>
            <a:pPr marL="480569" lvl="1" indent="-240285" algn="ctr">
              <a:lnSpc>
                <a:spcPts val="3116"/>
              </a:lnSpc>
              <a:buFont typeface="Arial"/>
              <a:buChar char="•"/>
            </a:pPr>
            <a:r>
              <a:rPr lang="en-US" sz="2225">
                <a:solidFill>
                  <a:srgbClr val="000000"/>
                </a:solidFill>
                <a:latin typeface="Nunito"/>
                <a:ea typeface="Nunito"/>
                <a:cs typeface="Nunito"/>
                <a:sym typeface="Nunito"/>
              </a:rPr>
              <a:t>Which behaviors occurred before the major behavior escalation?</a:t>
            </a:r>
          </a:p>
          <a:p>
            <a:pPr marL="480569" lvl="1" indent="-240285" algn="ctr">
              <a:lnSpc>
                <a:spcPts val="3116"/>
              </a:lnSpc>
              <a:buFont typeface="Arial"/>
              <a:buChar char="•"/>
            </a:pPr>
            <a:r>
              <a:rPr lang="en-US" sz="2225">
                <a:solidFill>
                  <a:srgbClr val="000000"/>
                </a:solidFill>
                <a:latin typeface="Nunito"/>
                <a:ea typeface="Nunito"/>
                <a:cs typeface="Nunito"/>
                <a:sym typeface="Nunito"/>
              </a:rPr>
              <a:t>Why might it be important to intervene during precursor behaviors?</a:t>
            </a:r>
          </a:p>
          <a:p>
            <a:pPr marL="480569" lvl="1" indent="-240285" algn="ctr">
              <a:lnSpc>
                <a:spcPts val="3116"/>
              </a:lnSpc>
              <a:buFont typeface="Arial"/>
              <a:buChar char="•"/>
            </a:pPr>
            <a:r>
              <a:rPr lang="en-US" sz="2225">
                <a:solidFill>
                  <a:srgbClr val="000000"/>
                </a:solidFill>
                <a:latin typeface="Nunito"/>
                <a:ea typeface="Nunito"/>
                <a:cs typeface="Nunito"/>
                <a:sym typeface="Nunito"/>
              </a:rPr>
              <a:t>Which behaviors were observable and measurable?</a:t>
            </a:r>
          </a:p>
          <a:p>
            <a:pPr marL="480569" lvl="1" indent="-240285" algn="ctr">
              <a:lnSpc>
                <a:spcPts val="3116"/>
              </a:lnSpc>
              <a:buFont typeface="Arial"/>
              <a:buChar char="•"/>
            </a:pPr>
            <a:r>
              <a:rPr lang="en-US" sz="2225">
                <a:solidFill>
                  <a:srgbClr val="000000"/>
                </a:solidFill>
                <a:latin typeface="Nunito"/>
                <a:ea typeface="Nunito"/>
                <a:cs typeface="Nunito"/>
                <a:sym typeface="Nunito"/>
              </a:rPr>
              <a:t>What strategies could be used when precursor behaviors first appear?</a:t>
            </a:r>
          </a:p>
          <a:p>
            <a:pPr algn="ctr">
              <a:lnSpc>
                <a:spcPts val="3116"/>
              </a:lnSpc>
            </a:pPr>
            <a:endParaRPr lang="en-US" sz="2225">
              <a:solidFill>
                <a:srgbClr val="000000"/>
              </a:solidFill>
              <a:latin typeface="Nunito"/>
              <a:ea typeface="Nunito"/>
              <a:cs typeface="Nunito"/>
              <a:sym typeface="Nunito"/>
            </a:endParaRPr>
          </a:p>
          <a:p>
            <a:pPr marL="0" lvl="0" indent="0" algn="ctr">
              <a:lnSpc>
                <a:spcPts val="3116"/>
              </a:lnSpc>
              <a:spcBef>
                <a:spcPct val="0"/>
              </a:spcBef>
            </a:pPr>
            <a:endParaRPr lang="en-US" sz="2225">
              <a:solidFill>
                <a:srgbClr val="000000"/>
              </a:solidFill>
              <a:latin typeface="Nunito"/>
              <a:ea typeface="Nunito"/>
              <a:cs typeface="Nunito"/>
              <a:sym typeface="Nuni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7816708" y="-464453"/>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10800000">
            <a:off x="8466102" y="8660279"/>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4112707" y="100150"/>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rot="-10800000">
            <a:off x="9195158" y="9410324"/>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a:off x="1425174" y="3507158"/>
            <a:ext cx="5343896" cy="4007922"/>
          </a:xfrm>
          <a:custGeom>
            <a:avLst/>
            <a:gdLst/>
            <a:ahLst/>
            <a:cxnLst/>
            <a:rect l="l" t="t" r="r" b="b"/>
            <a:pathLst>
              <a:path w="5343896" h="4007922">
                <a:moveTo>
                  <a:pt x="0" y="0"/>
                </a:moveTo>
                <a:lnTo>
                  <a:pt x="5343896" y="0"/>
                </a:lnTo>
                <a:lnTo>
                  <a:pt x="5343896" y="4007922"/>
                </a:lnTo>
                <a:lnTo>
                  <a:pt x="0" y="4007922"/>
                </a:lnTo>
                <a:lnTo>
                  <a:pt x="0" y="0"/>
                </a:lnTo>
                <a:close/>
              </a:path>
            </a:pathLst>
          </a:custGeom>
          <a:blipFill>
            <a:blip r:embed="rId5"/>
            <a:stretch>
              <a:fillRect/>
            </a:stretch>
          </a:blipFill>
        </p:spPr>
      </p:sp>
      <p:sp>
        <p:nvSpPr>
          <p:cNvPr id="8" name="TextBox 8"/>
          <p:cNvSpPr txBox="1"/>
          <p:nvPr/>
        </p:nvSpPr>
        <p:spPr>
          <a:xfrm>
            <a:off x="7832476" y="461261"/>
            <a:ext cx="11613520" cy="4195635"/>
          </a:xfrm>
          <a:prstGeom prst="rect">
            <a:avLst/>
          </a:prstGeom>
        </p:spPr>
        <p:txBody>
          <a:bodyPr lIns="0" tIns="0" rIns="0" bIns="0" rtlCol="0" anchor="t">
            <a:spAutoFit/>
          </a:bodyPr>
          <a:lstStyle/>
          <a:p>
            <a:pPr algn="ctr">
              <a:lnSpc>
                <a:spcPts val="6572"/>
              </a:lnSpc>
            </a:pPr>
            <a:r>
              <a:rPr lang="en-US" sz="6507">
                <a:solidFill>
                  <a:srgbClr val="FFFBEF"/>
                </a:solidFill>
                <a:latin typeface="Bobby Jones"/>
                <a:ea typeface="Bobby Jones"/>
                <a:cs typeface="Bobby Jones"/>
                <a:sym typeface="Bobby Jones"/>
              </a:rPr>
              <a:t>PRACTICE SCENARIO: </a:t>
            </a:r>
          </a:p>
          <a:p>
            <a:pPr marL="0" lvl="0" indent="0" algn="ctr">
              <a:lnSpc>
                <a:spcPts val="6572"/>
              </a:lnSpc>
            </a:pPr>
            <a:r>
              <a:rPr lang="en-US" sz="6507">
                <a:solidFill>
                  <a:srgbClr val="FFFBEF"/>
                </a:solidFill>
                <a:latin typeface="Bobby Jones"/>
                <a:ea typeface="Bobby Jones"/>
                <a:cs typeface="Bobby Jones"/>
                <a:sym typeface="Bobby Jones"/>
              </a:rPr>
              <a:t>IDENTIFYING PRECURSOR BEHAVIORS</a:t>
            </a: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a:p>
            <a:pPr marL="0" lvl="0" indent="0" algn="ctr">
              <a:lnSpc>
                <a:spcPts val="6572"/>
              </a:lnSpc>
            </a:pPr>
            <a:endParaRPr lang="en-US" sz="6507">
              <a:solidFill>
                <a:srgbClr val="FFFBEF"/>
              </a:solidFill>
              <a:latin typeface="Bobby Jones"/>
              <a:ea typeface="Bobby Jones"/>
              <a:cs typeface="Bobby Jones"/>
              <a:sym typeface="Bobby Jones"/>
            </a:endParaRPr>
          </a:p>
        </p:txBody>
      </p:sp>
      <p:sp>
        <p:nvSpPr>
          <p:cNvPr id="9" name="TextBox 9"/>
          <p:cNvSpPr txBox="1"/>
          <p:nvPr/>
        </p:nvSpPr>
        <p:spPr>
          <a:xfrm>
            <a:off x="8734103" y="2941280"/>
            <a:ext cx="9081209" cy="6630012"/>
          </a:xfrm>
          <a:prstGeom prst="rect">
            <a:avLst/>
          </a:prstGeom>
        </p:spPr>
        <p:txBody>
          <a:bodyPr lIns="0" tIns="0" rIns="0" bIns="0" rtlCol="0" anchor="t">
            <a:spAutoFit/>
          </a:bodyPr>
          <a:lstStyle/>
          <a:p>
            <a:pPr algn="ctr">
              <a:lnSpc>
                <a:spcPts val="3116"/>
              </a:lnSpc>
            </a:pPr>
            <a:r>
              <a:rPr lang="en-US" sz="2225" b="1">
                <a:solidFill>
                  <a:srgbClr val="000000"/>
                </a:solidFill>
                <a:latin typeface="Nunito Bold"/>
                <a:ea typeface="Nunito Bold"/>
                <a:cs typeface="Nunito Bold"/>
                <a:sym typeface="Nunito Bold"/>
              </a:rPr>
              <a:t>Scenario</a:t>
            </a:r>
          </a:p>
          <a:p>
            <a:pPr algn="ctr">
              <a:lnSpc>
                <a:spcPts val="3116"/>
              </a:lnSpc>
            </a:pPr>
            <a:r>
              <a:rPr lang="en-US" sz="2225" b="1">
                <a:solidFill>
                  <a:srgbClr val="000000"/>
                </a:solidFill>
                <a:latin typeface="Nunito Bold"/>
                <a:ea typeface="Nunito Bold"/>
                <a:cs typeface="Nunito Bold"/>
                <a:sym typeface="Nunito Bold"/>
              </a:rPr>
              <a:t>Two-year-old Noah, who communicates nonvocally, is playing with blocks when his caregiver begins cleaning up toys and signals that it is almost time for bed. Noah starts whining, pushes the blocks away, avoids looking at the caregiver, and stomps his feet. When the caregiver attempts to guide him toward the bathroom, Noah drops to the floor crying and begins kicking.</a:t>
            </a: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endParaRPr lang="en-US" sz="2225" b="1">
              <a:solidFill>
                <a:srgbClr val="000000"/>
              </a:solidFill>
              <a:latin typeface="Nunito Bold"/>
              <a:ea typeface="Nunito Bold"/>
              <a:cs typeface="Nunito Bold"/>
              <a:sym typeface="Nunito Bold"/>
            </a:endParaRPr>
          </a:p>
          <a:p>
            <a:pPr algn="ctr">
              <a:lnSpc>
                <a:spcPts val="3116"/>
              </a:lnSpc>
            </a:pPr>
            <a:r>
              <a:rPr lang="en-US" sz="2225">
                <a:solidFill>
                  <a:srgbClr val="000000"/>
                </a:solidFill>
                <a:latin typeface="Nunito"/>
                <a:ea typeface="Nunito"/>
                <a:cs typeface="Nunito"/>
                <a:sym typeface="Nunito"/>
              </a:rPr>
              <a:t>Discussion Questions</a:t>
            </a:r>
          </a:p>
          <a:p>
            <a:pPr marL="480569" lvl="1" indent="-240285" algn="ctr">
              <a:lnSpc>
                <a:spcPts val="3116"/>
              </a:lnSpc>
              <a:buFont typeface="Arial"/>
              <a:buChar char="•"/>
            </a:pPr>
            <a:r>
              <a:rPr lang="en-US" sz="2225">
                <a:solidFill>
                  <a:srgbClr val="000000"/>
                </a:solidFill>
                <a:latin typeface="Nunito"/>
                <a:ea typeface="Nunito"/>
                <a:cs typeface="Nunito"/>
                <a:sym typeface="Nunito"/>
              </a:rPr>
              <a:t>Which behaviors happened before the larger behavior escalation?</a:t>
            </a:r>
          </a:p>
          <a:p>
            <a:pPr marL="480569" lvl="1" indent="-240285" algn="ctr">
              <a:lnSpc>
                <a:spcPts val="3116"/>
              </a:lnSpc>
              <a:buFont typeface="Arial"/>
              <a:buChar char="•"/>
            </a:pPr>
            <a:r>
              <a:rPr lang="en-US" sz="2225">
                <a:solidFill>
                  <a:srgbClr val="000000"/>
                </a:solidFill>
                <a:latin typeface="Nunito"/>
                <a:ea typeface="Nunito"/>
                <a:cs typeface="Nunito"/>
                <a:sym typeface="Nunito"/>
              </a:rPr>
              <a:t>Which behaviors might signal that Noah is becoming upset?</a:t>
            </a:r>
          </a:p>
          <a:p>
            <a:pPr marL="480569" lvl="1" indent="-240285" algn="ctr">
              <a:lnSpc>
                <a:spcPts val="3116"/>
              </a:lnSpc>
              <a:buFont typeface="Arial"/>
              <a:buChar char="•"/>
            </a:pPr>
            <a:r>
              <a:rPr lang="en-US" sz="2225">
                <a:solidFill>
                  <a:srgbClr val="000000"/>
                </a:solidFill>
                <a:latin typeface="Nunito"/>
                <a:ea typeface="Nunito"/>
                <a:cs typeface="Nunito"/>
                <a:sym typeface="Nunito"/>
              </a:rPr>
              <a:t>Why is it helpful to recognize precursor behaviors early?</a:t>
            </a:r>
          </a:p>
          <a:p>
            <a:pPr marL="480569" lvl="1" indent="-240285" algn="ctr">
              <a:lnSpc>
                <a:spcPts val="3116"/>
              </a:lnSpc>
              <a:buFont typeface="Arial"/>
              <a:buChar char="•"/>
            </a:pPr>
            <a:r>
              <a:rPr lang="en-US" sz="2225">
                <a:solidFill>
                  <a:srgbClr val="000000"/>
                </a:solidFill>
                <a:latin typeface="Nunito"/>
                <a:ea typeface="Nunito"/>
                <a:cs typeface="Nunito"/>
                <a:sym typeface="Nunito"/>
              </a:rPr>
              <a:t>What proactive strategies could be used when precursor behaviors first begin?</a:t>
            </a:r>
          </a:p>
          <a:p>
            <a:pPr algn="ctr">
              <a:lnSpc>
                <a:spcPts val="3116"/>
              </a:lnSpc>
            </a:pPr>
            <a:endParaRPr lang="en-US" sz="2225">
              <a:solidFill>
                <a:srgbClr val="000000"/>
              </a:solidFill>
              <a:latin typeface="Nunito"/>
              <a:ea typeface="Nunito"/>
              <a:cs typeface="Nunito"/>
              <a:sym typeface="Nunito"/>
            </a:endParaRPr>
          </a:p>
          <a:p>
            <a:pPr marL="0" lvl="0" indent="0" algn="ctr">
              <a:lnSpc>
                <a:spcPts val="3116"/>
              </a:lnSpc>
              <a:spcBef>
                <a:spcPct val="0"/>
              </a:spcBef>
            </a:pPr>
            <a:endParaRPr lang="en-US" sz="2225">
              <a:solidFill>
                <a:srgbClr val="000000"/>
              </a:solidFill>
              <a:latin typeface="Nunito"/>
              <a:ea typeface="Nunito"/>
              <a:cs typeface="Nunito"/>
              <a:sym typeface="Nuni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3432854" y="13058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763515" y="7977792"/>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8276591" y="3135782"/>
            <a:ext cx="1734817" cy="3154213"/>
          </a:xfrm>
          <a:custGeom>
            <a:avLst/>
            <a:gdLst/>
            <a:ahLst/>
            <a:cxnLst/>
            <a:rect l="l" t="t" r="r" b="b"/>
            <a:pathLst>
              <a:path w="1734817" h="3154213">
                <a:moveTo>
                  <a:pt x="0" y="0"/>
                </a:moveTo>
                <a:lnTo>
                  <a:pt x="1734818" y="0"/>
                </a:lnTo>
                <a:lnTo>
                  <a:pt x="1734818" y="3154212"/>
                </a:lnTo>
                <a:lnTo>
                  <a:pt x="0" y="315421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66250" y="1989818"/>
            <a:ext cx="7056289" cy="6756396"/>
          </a:xfrm>
          <a:custGeom>
            <a:avLst/>
            <a:gdLst/>
            <a:ahLst/>
            <a:cxnLst/>
            <a:rect l="l" t="t" r="r" b="b"/>
            <a:pathLst>
              <a:path w="7056289" h="6756396">
                <a:moveTo>
                  <a:pt x="0" y="0"/>
                </a:moveTo>
                <a:lnTo>
                  <a:pt x="7056288" y="0"/>
                </a:lnTo>
                <a:lnTo>
                  <a:pt x="7056288" y="6756396"/>
                </a:lnTo>
                <a:lnTo>
                  <a:pt x="0" y="6756396"/>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0368077" y="2505624"/>
            <a:ext cx="7076496" cy="1582905"/>
          </a:xfrm>
          <a:prstGeom prst="rect">
            <a:avLst/>
          </a:prstGeom>
        </p:spPr>
        <p:txBody>
          <a:bodyPr lIns="0" tIns="0" rIns="0" bIns="0" rtlCol="0" anchor="t">
            <a:spAutoFit/>
          </a:bodyPr>
          <a:lstStyle/>
          <a:p>
            <a:pPr marL="0" lvl="0" indent="0" algn="ctr">
              <a:lnSpc>
                <a:spcPts val="6053"/>
              </a:lnSpc>
            </a:pPr>
            <a:r>
              <a:rPr lang="en-US" sz="5993">
                <a:solidFill>
                  <a:srgbClr val="FFFBEF"/>
                </a:solidFill>
                <a:latin typeface="Bobby Jones"/>
                <a:ea typeface="Bobby Jones"/>
                <a:cs typeface="Bobby Jones"/>
                <a:sym typeface="Bobby Jones"/>
              </a:rPr>
              <a:t>DETERMINING BEHAVIOR FUNCTION FROM DATA</a:t>
            </a:r>
          </a:p>
        </p:txBody>
      </p:sp>
      <p:sp>
        <p:nvSpPr>
          <p:cNvPr id="9" name="TextBox 9"/>
          <p:cNvSpPr txBox="1"/>
          <p:nvPr/>
        </p:nvSpPr>
        <p:spPr>
          <a:xfrm>
            <a:off x="10703501" y="5200368"/>
            <a:ext cx="6555799" cy="2656216"/>
          </a:xfrm>
          <a:prstGeom prst="rect">
            <a:avLst/>
          </a:prstGeom>
        </p:spPr>
        <p:txBody>
          <a:bodyPr lIns="0" tIns="0" rIns="0" bIns="0" rtlCol="0" anchor="t">
            <a:spAutoFit/>
          </a:bodyPr>
          <a:lstStyle/>
          <a:p>
            <a:pPr marL="0" lvl="0" indent="0" algn="ctr">
              <a:lnSpc>
                <a:spcPts val="2694"/>
              </a:lnSpc>
              <a:spcBef>
                <a:spcPct val="0"/>
              </a:spcBef>
            </a:pPr>
            <a:r>
              <a:rPr lang="en-US" sz="1924" b="1">
                <a:solidFill>
                  <a:srgbClr val="000000"/>
                </a:solidFill>
                <a:latin typeface="Nunito Bold"/>
                <a:ea typeface="Nunito Bold"/>
                <a:cs typeface="Nunito Bold"/>
                <a:sym typeface="Nunito Bold"/>
              </a:rPr>
              <a:t>To accurately identify behavior function, combine multiple data sources: ABC data, QABF results, and FAST assessments. Match behaviors to functions by looking for patterns. For example, if tantrums consistently occur when demands are placed and stop when tasks are removed, the function is likely escape. We work together as a team of parents, BCBAs, and RBTs to make decisions!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10738518">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flipH="1">
            <a:off x="8242258" y="3285597"/>
            <a:ext cx="2568301" cy="2637536"/>
          </a:xfrm>
          <a:custGeom>
            <a:avLst/>
            <a:gdLst/>
            <a:ahLst/>
            <a:cxnLst/>
            <a:rect l="l" t="t" r="r" b="b"/>
            <a:pathLst>
              <a:path w="2568301" h="2637536">
                <a:moveTo>
                  <a:pt x="2568301" y="0"/>
                </a:moveTo>
                <a:lnTo>
                  <a:pt x="0" y="0"/>
                </a:lnTo>
                <a:lnTo>
                  <a:pt x="0" y="2637536"/>
                </a:lnTo>
                <a:lnTo>
                  <a:pt x="2568301" y="2637536"/>
                </a:lnTo>
                <a:lnTo>
                  <a:pt x="2568301"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rot="1302861">
            <a:off x="11761198" y="525334"/>
            <a:ext cx="4907699" cy="7112607"/>
          </a:xfrm>
          <a:custGeom>
            <a:avLst/>
            <a:gdLst/>
            <a:ahLst/>
            <a:cxnLst/>
            <a:rect l="l" t="t" r="r" b="b"/>
            <a:pathLst>
              <a:path w="4907699" h="7112607">
                <a:moveTo>
                  <a:pt x="0" y="0"/>
                </a:moveTo>
                <a:lnTo>
                  <a:pt x="4907699" y="0"/>
                </a:lnTo>
                <a:lnTo>
                  <a:pt x="4907699" y="7112606"/>
                </a:lnTo>
                <a:lnTo>
                  <a:pt x="0" y="7112606"/>
                </a:lnTo>
                <a:lnTo>
                  <a:pt x="0" y="0"/>
                </a:lnTo>
                <a:close/>
              </a:path>
            </a:pathLst>
          </a:custGeom>
          <a:blipFill>
            <a:blip r:embed="rId6"/>
            <a:stretch>
              <a:fillRect/>
            </a:stretch>
          </a:blipFill>
        </p:spPr>
      </p:sp>
      <p:sp>
        <p:nvSpPr>
          <p:cNvPr id="8" name="TextBox 8"/>
          <p:cNvSpPr txBox="1"/>
          <p:nvPr/>
        </p:nvSpPr>
        <p:spPr>
          <a:xfrm>
            <a:off x="1028700" y="3054799"/>
            <a:ext cx="6705950" cy="1154132"/>
          </a:xfrm>
          <a:prstGeom prst="rect">
            <a:avLst/>
          </a:prstGeom>
        </p:spPr>
        <p:txBody>
          <a:bodyPr lIns="0" tIns="0" rIns="0" bIns="0" rtlCol="0" anchor="t">
            <a:spAutoFit/>
          </a:bodyPr>
          <a:lstStyle/>
          <a:p>
            <a:pPr marL="0" lvl="0" indent="0" algn="ctr">
              <a:lnSpc>
                <a:spcPts val="4452"/>
              </a:lnSpc>
            </a:pPr>
            <a:r>
              <a:rPr lang="en-US" sz="4408">
                <a:solidFill>
                  <a:srgbClr val="FF5042"/>
                </a:solidFill>
                <a:latin typeface="Bobby Jones"/>
                <a:ea typeface="Bobby Jones"/>
                <a:cs typeface="Bobby Jones"/>
                <a:sym typeface="Bobby Jones"/>
              </a:rPr>
              <a:t>CONSEQUENCES &amp; BEHAVIOR REDUCTION</a:t>
            </a:r>
          </a:p>
        </p:txBody>
      </p:sp>
      <p:sp>
        <p:nvSpPr>
          <p:cNvPr id="9" name="TextBox 9"/>
          <p:cNvSpPr txBox="1"/>
          <p:nvPr/>
        </p:nvSpPr>
        <p:spPr>
          <a:xfrm>
            <a:off x="1028700" y="5098976"/>
            <a:ext cx="6705950" cy="437512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FFFBEF"/>
                </a:solidFill>
                <a:latin typeface="Nunito Bold"/>
                <a:ea typeface="Nunito Bold"/>
                <a:cs typeface="Nunito Bold"/>
                <a:sym typeface="Nunito Bold"/>
              </a:rPr>
              <a:t>Once we know WHY a behavior happens, we can choose the right consequence to help reduce it! There are three main types: Reinforcement (rewarding good behaviors), Extinction (not reinforcing problem behaviors), and Punishment (adding consequences). Consistency is key!</a:t>
            </a:r>
          </a:p>
          <a:p>
            <a:pPr marL="0" lvl="0" indent="0" algn="ctr">
              <a:lnSpc>
                <a:spcPts val="3501"/>
              </a:lnSpc>
              <a:spcBef>
                <a:spcPct val="0"/>
              </a:spcBef>
            </a:pPr>
            <a:endParaRPr lang="en-US" sz="2500" b="1">
              <a:solidFill>
                <a:srgbClr val="FFFBEF"/>
              </a:solidFill>
              <a:latin typeface="Nunito Bold"/>
              <a:ea typeface="Nunito Bold"/>
              <a:cs typeface="Nunito Bold"/>
              <a:sym typeface="Nunito Bold"/>
            </a:endParaRPr>
          </a:p>
          <a:p>
            <a:pPr marL="0" lvl="0" indent="0" algn="ctr">
              <a:lnSpc>
                <a:spcPts val="3501"/>
              </a:lnSpc>
              <a:spcBef>
                <a:spcPct val="0"/>
              </a:spcBef>
            </a:pPr>
            <a:r>
              <a:rPr lang="en-US" sz="2500" b="1">
                <a:solidFill>
                  <a:srgbClr val="FFFBEF"/>
                </a:solidFill>
                <a:latin typeface="Nunito Bold"/>
                <a:ea typeface="Nunito Bold"/>
                <a:cs typeface="Nunito Bold"/>
                <a:sym typeface="Nunito Bold"/>
              </a:rPr>
              <a:t>In our next meeting, we will go over consequences!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5400000">
            <a:off x="8075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816581" y="2788131"/>
            <a:ext cx="9318040" cy="4663112"/>
          </a:xfrm>
          <a:custGeom>
            <a:avLst/>
            <a:gdLst/>
            <a:ahLst/>
            <a:cxnLst/>
            <a:rect l="l" t="t" r="r" b="b"/>
            <a:pathLst>
              <a:path w="9318040" h="4663112">
                <a:moveTo>
                  <a:pt x="0" y="0"/>
                </a:moveTo>
                <a:lnTo>
                  <a:pt x="9318040" y="0"/>
                </a:lnTo>
                <a:lnTo>
                  <a:pt x="9318040" y="4663112"/>
                </a:lnTo>
                <a:lnTo>
                  <a:pt x="0" y="4663112"/>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7449229" y="3776780"/>
            <a:ext cx="2692546" cy="2685814"/>
          </a:xfrm>
          <a:custGeom>
            <a:avLst/>
            <a:gdLst/>
            <a:ahLst/>
            <a:cxnLst/>
            <a:rect l="l" t="t" r="r" b="b"/>
            <a:pathLst>
              <a:path w="2692546" h="2685814">
                <a:moveTo>
                  <a:pt x="0" y="0"/>
                </a:moveTo>
                <a:lnTo>
                  <a:pt x="2692546" y="0"/>
                </a:lnTo>
                <a:lnTo>
                  <a:pt x="2692546"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0997582" y="739558"/>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4634485" y="82086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1884544" y="1707522"/>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4429192" y="8025605"/>
            <a:ext cx="410585" cy="483042"/>
          </a:xfrm>
          <a:custGeom>
            <a:avLst/>
            <a:gdLst/>
            <a:ahLst/>
            <a:cxnLst/>
            <a:rect l="l" t="t" r="r" b="b"/>
            <a:pathLst>
              <a:path w="410585" h="483042">
                <a:moveTo>
                  <a:pt x="0" y="0"/>
                </a:moveTo>
                <a:lnTo>
                  <a:pt x="410586" y="0"/>
                </a:lnTo>
                <a:lnTo>
                  <a:pt x="410586" y="483041"/>
                </a:lnTo>
                <a:lnTo>
                  <a:pt x="0" y="48304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720355" y="2465939"/>
            <a:ext cx="4706942" cy="6491487"/>
          </a:xfrm>
          <a:custGeom>
            <a:avLst/>
            <a:gdLst/>
            <a:ahLst/>
            <a:cxnLst/>
            <a:rect l="l" t="t" r="r" b="b"/>
            <a:pathLst>
              <a:path w="4706942" h="6491487">
                <a:moveTo>
                  <a:pt x="0" y="0"/>
                </a:moveTo>
                <a:lnTo>
                  <a:pt x="4706942" y="0"/>
                </a:lnTo>
                <a:lnTo>
                  <a:pt x="4706942" y="6491487"/>
                </a:lnTo>
                <a:lnTo>
                  <a:pt x="0" y="6491487"/>
                </a:lnTo>
                <a:lnTo>
                  <a:pt x="0" y="0"/>
                </a:lnTo>
                <a:close/>
              </a:path>
            </a:pathLst>
          </a:custGeom>
          <a:blipFill>
            <a:blip r:embed="rId6"/>
            <a:stretch>
              <a:fillRect/>
            </a:stretch>
          </a:blipFill>
        </p:spPr>
      </p:sp>
      <p:sp>
        <p:nvSpPr>
          <p:cNvPr id="10" name="TextBox 10"/>
          <p:cNvSpPr txBox="1"/>
          <p:nvPr/>
        </p:nvSpPr>
        <p:spPr>
          <a:xfrm>
            <a:off x="9995214" y="2515149"/>
            <a:ext cx="7076496" cy="754451"/>
          </a:xfrm>
          <a:prstGeom prst="rect">
            <a:avLst/>
          </a:prstGeom>
        </p:spPr>
        <p:txBody>
          <a:bodyPr lIns="0" tIns="0" rIns="0" bIns="0" rtlCol="0" anchor="t">
            <a:spAutoFit/>
          </a:bodyPr>
          <a:lstStyle/>
          <a:p>
            <a:pPr marL="0" lvl="0" indent="0" algn="ctr">
              <a:lnSpc>
                <a:spcPts val="5664"/>
              </a:lnSpc>
            </a:pPr>
            <a:r>
              <a:rPr lang="en-US" sz="5608">
                <a:solidFill>
                  <a:srgbClr val="5398CF"/>
                </a:solidFill>
                <a:latin typeface="Bobby Jones"/>
                <a:ea typeface="Bobby Jones"/>
                <a:cs typeface="Bobby Jones"/>
                <a:sym typeface="Bobby Jones"/>
              </a:rPr>
              <a:t>HOMEWORK</a:t>
            </a:r>
          </a:p>
        </p:txBody>
      </p:sp>
      <p:sp>
        <p:nvSpPr>
          <p:cNvPr id="11" name="TextBox 11"/>
          <p:cNvSpPr txBox="1"/>
          <p:nvPr/>
        </p:nvSpPr>
        <p:spPr>
          <a:xfrm>
            <a:off x="10409769" y="3965503"/>
            <a:ext cx="6555799" cy="1746180"/>
          </a:xfrm>
          <a:prstGeom prst="rect">
            <a:avLst/>
          </a:prstGeom>
        </p:spPr>
        <p:txBody>
          <a:bodyPr lIns="0" tIns="0" rIns="0" bIns="0" rtlCol="0" anchor="t">
            <a:spAutoFit/>
          </a:bodyPr>
          <a:lstStyle/>
          <a:p>
            <a:pPr marL="0" lvl="0" indent="0" algn="ctr">
              <a:lnSpc>
                <a:spcPts val="3503"/>
              </a:lnSpc>
              <a:spcBef>
                <a:spcPct val="0"/>
              </a:spcBef>
            </a:pPr>
            <a:r>
              <a:rPr lang="en-US" sz="2502" b="1">
                <a:solidFill>
                  <a:srgbClr val="000000"/>
                </a:solidFill>
                <a:latin typeface="Nunito Bold"/>
                <a:ea typeface="Nunito Bold"/>
                <a:cs typeface="Nunito Bold"/>
                <a:sym typeface="Nunito Bold"/>
              </a:rPr>
              <a:t>Before our next meeting, you will fill out the QABF or the FAST assessment for your child! Bring it back to our next meeting for us to go over together!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4165300">
            <a:off x="10084344" y="2480025"/>
            <a:ext cx="8141975" cy="5913109"/>
          </a:xfrm>
          <a:custGeom>
            <a:avLst/>
            <a:gdLst/>
            <a:ahLst/>
            <a:cxnLst/>
            <a:rect l="l" t="t" r="r" b="b"/>
            <a:pathLst>
              <a:path w="8141975" h="5913109">
                <a:moveTo>
                  <a:pt x="0" y="0"/>
                </a:moveTo>
                <a:lnTo>
                  <a:pt x="8141975" y="0"/>
                </a:lnTo>
                <a:lnTo>
                  <a:pt x="8141975" y="5913109"/>
                </a:lnTo>
                <a:lnTo>
                  <a:pt x="0" y="591310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669041" y="2981265"/>
            <a:ext cx="2949917" cy="4521940"/>
          </a:xfrm>
          <a:custGeom>
            <a:avLst/>
            <a:gdLst/>
            <a:ahLst/>
            <a:cxnLst/>
            <a:rect l="l" t="t" r="r" b="b"/>
            <a:pathLst>
              <a:path w="2949917" h="4521940">
                <a:moveTo>
                  <a:pt x="0" y="0"/>
                </a:moveTo>
                <a:lnTo>
                  <a:pt x="2949918" y="0"/>
                </a:lnTo>
                <a:lnTo>
                  <a:pt x="2949918" y="4521940"/>
                </a:lnTo>
                <a:lnTo>
                  <a:pt x="0" y="4521940"/>
                </a:lnTo>
                <a:lnTo>
                  <a:pt x="0" y="0"/>
                </a:lnTo>
                <a:close/>
              </a:path>
            </a:pathLst>
          </a:custGeom>
          <a:blipFill>
            <a:blip>
              <a:extLst>
                <a:ext uri="{96DAC541-7B7A-43D3-8B79-37D633B846F1}">
                  <asvg:svgBlip xmlns:asvg="http://schemas.microsoft.com/office/drawing/2016/SVG/main" r:embed="rId4"/>
                </a:ext>
              </a:extLst>
            </a:blip>
            <a:stretch>
              <a:fillRect t="-11779" r="-1945" b="-9137"/>
            </a:stretch>
          </a:blipFill>
        </p:spPr>
      </p:sp>
      <p:sp>
        <p:nvSpPr>
          <p:cNvPr id="5" name="Freeform 5"/>
          <p:cNvSpPr/>
          <p:nvPr/>
        </p:nvSpPr>
        <p:spPr>
          <a:xfrm>
            <a:off x="3785926"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3894869" y="828632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4514983"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3676984" y="8092059"/>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rot="403890">
            <a:off x="9530117" y="2036034"/>
            <a:ext cx="9709681" cy="8069080"/>
          </a:xfrm>
          <a:custGeom>
            <a:avLst/>
            <a:gdLst/>
            <a:ahLst/>
            <a:cxnLst/>
            <a:rect l="l" t="t" r="r" b="b"/>
            <a:pathLst>
              <a:path w="9709681" h="8069080">
                <a:moveTo>
                  <a:pt x="0" y="0"/>
                </a:moveTo>
                <a:lnTo>
                  <a:pt x="9709681" y="0"/>
                </a:lnTo>
                <a:lnTo>
                  <a:pt x="9709681" y="8069080"/>
                </a:lnTo>
                <a:lnTo>
                  <a:pt x="0" y="8069080"/>
                </a:lnTo>
                <a:lnTo>
                  <a:pt x="0" y="0"/>
                </a:lnTo>
                <a:close/>
              </a:path>
            </a:pathLst>
          </a:custGeom>
          <a:blipFill>
            <a:blip r:embed="rId6"/>
            <a:stretch>
              <a:fillRect/>
            </a:stretch>
          </a:blipFill>
        </p:spPr>
      </p:sp>
      <p:sp>
        <p:nvSpPr>
          <p:cNvPr id="10" name="TextBox 10"/>
          <p:cNvSpPr txBox="1"/>
          <p:nvPr/>
        </p:nvSpPr>
        <p:spPr>
          <a:xfrm>
            <a:off x="668171" y="2579647"/>
            <a:ext cx="7182453" cy="3714561"/>
          </a:xfrm>
          <a:prstGeom prst="rect">
            <a:avLst/>
          </a:prstGeom>
        </p:spPr>
        <p:txBody>
          <a:bodyPr lIns="0" tIns="0" rIns="0" bIns="0" rtlCol="0" anchor="t">
            <a:spAutoFit/>
          </a:bodyPr>
          <a:lstStyle/>
          <a:p>
            <a:pPr marL="0" lvl="0" indent="0" algn="ctr">
              <a:lnSpc>
                <a:spcPts val="14210"/>
              </a:lnSpc>
            </a:pPr>
            <a:r>
              <a:rPr lang="en-US" sz="14069">
                <a:solidFill>
                  <a:srgbClr val="738012"/>
                </a:solidFill>
                <a:latin typeface="Bobby Jones"/>
                <a:ea typeface="Bobby Jones"/>
                <a:cs typeface="Bobby Jones"/>
                <a:sym typeface="Bobby Jones"/>
              </a:rPr>
              <a:t>THANK</a:t>
            </a:r>
          </a:p>
          <a:p>
            <a:pPr marL="0" lvl="0" indent="0" algn="ctr">
              <a:lnSpc>
                <a:spcPts val="14210"/>
              </a:lnSpc>
            </a:pPr>
            <a:r>
              <a:rPr lang="en-US" sz="14069">
                <a:solidFill>
                  <a:srgbClr val="738012"/>
                </a:solidFill>
                <a:latin typeface="Bobby Jones"/>
                <a:ea typeface="Bobby Jones"/>
                <a:cs typeface="Bobby Jones"/>
                <a:sym typeface="Bobby Jones"/>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1480</Words>
  <Application>Microsoft Office PowerPoint</Application>
  <PresentationFormat>Custom</PresentationFormat>
  <Paragraphs>125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Training Series: Medicaid &amp; ABA Foundations</dc:title>
  <dc:creator>HAC</dc:creator>
  <cp:lastModifiedBy>Hannah Penry</cp:lastModifiedBy>
  <cp:revision>84</cp:revision>
  <dcterms:created xsi:type="dcterms:W3CDTF">2006-08-16T00:00:00Z</dcterms:created>
  <dcterms:modified xsi:type="dcterms:W3CDTF">2026-05-13T18:24:49Z</dcterms:modified>
  <dc:identifier>DAHJX-XSFTo</dc:identifier>
</cp:coreProperties>
</file>